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44"/>
  </p:notesMasterIdLst>
  <p:handoutMasterIdLst>
    <p:handoutMasterId r:id="rId45"/>
  </p:handoutMasterIdLst>
  <p:sldIdLst>
    <p:sldId id="256" r:id="rId5"/>
    <p:sldId id="305" r:id="rId6"/>
    <p:sldId id="337" r:id="rId7"/>
    <p:sldId id="338" r:id="rId8"/>
    <p:sldId id="367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43" r:id="rId18"/>
    <p:sldId id="358" r:id="rId19"/>
    <p:sldId id="372" r:id="rId20"/>
    <p:sldId id="353" r:id="rId21"/>
    <p:sldId id="354" r:id="rId22"/>
    <p:sldId id="373" r:id="rId23"/>
    <p:sldId id="355" r:id="rId24"/>
    <p:sldId id="356" r:id="rId25"/>
    <p:sldId id="357" r:id="rId26"/>
    <p:sldId id="351" r:id="rId27"/>
    <p:sldId id="345" r:id="rId28"/>
    <p:sldId id="346" r:id="rId29"/>
    <p:sldId id="347" r:id="rId30"/>
    <p:sldId id="348" r:id="rId31"/>
    <p:sldId id="349" r:id="rId32"/>
    <p:sldId id="350" r:id="rId33"/>
    <p:sldId id="344" r:id="rId34"/>
    <p:sldId id="339" r:id="rId35"/>
    <p:sldId id="340" r:id="rId36"/>
    <p:sldId id="341" r:id="rId37"/>
    <p:sldId id="342" r:id="rId38"/>
    <p:sldId id="368" r:id="rId39"/>
    <p:sldId id="369" r:id="rId40"/>
    <p:sldId id="370" r:id="rId41"/>
    <p:sldId id="371" r:id="rId42"/>
    <p:sldId id="336" r:id="rId4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50000"/>
  </p:normalViewPr>
  <p:slideViewPr>
    <p:cSldViewPr snapToGrid="0" snapToObjects="1">
      <p:cViewPr varScale="1">
        <p:scale>
          <a:sx n="58" d="100"/>
          <a:sy n="58" d="100"/>
        </p:scale>
        <p:origin x="30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9E1C01-CE47-4DB5-9D33-25A9C23BAE8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219A74-7AF0-4AD0-BAF0-9730307D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3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9F0D64-FDB1-49F8-B75C-6D5FA06D3B1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B0B695-7CC1-44DD-BEA9-68A31D99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B695-7CC1-44DD-BEA9-68A31D999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B695-7CC1-44DD-BEA9-68A31D9998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4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B695-7CC1-44DD-BEA9-68A31D9998A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B695-7CC1-44DD-BEA9-68A31D9998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66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C2397-AD9F-4C17-9889-FC2259FE3BB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94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B695-7CC1-44DD-BEA9-68A31D9998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82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C2397-AD9F-4C17-9889-FC2259FE3BB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91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B695-7CC1-44DD-BEA9-68A31D9998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C2397-AD9F-4C17-9889-FC2259FE3B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C2397-AD9F-4C17-9889-FC2259FE3BB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B695-7CC1-44DD-BEA9-68A31D999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B695-7CC1-44DD-BEA9-68A31D999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B695-7CC1-44DD-BEA9-68A31D999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B695-7CC1-44DD-BEA9-68A31D999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1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C2397-AD9F-4C17-9889-FC2259FE3BB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1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B695-7CC1-44DD-BEA9-68A31D9998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2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1851"/>
            <a:ext cx="5486400" cy="3645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5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5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19481"/>
            <a:ext cx="2057400" cy="50066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9481"/>
            <a:ext cx="6019800" cy="50066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1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89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837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8141"/>
            <a:ext cx="4040188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837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8141"/>
            <a:ext cx="4041775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3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28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4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73" y="11291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00667"/>
            <a:ext cx="5111750" cy="502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0667"/>
            <a:ext cx="3008313" cy="3755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4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1851"/>
            <a:ext cx="5486400" cy="3645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6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10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19481"/>
            <a:ext cx="2057400" cy="50066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9481"/>
            <a:ext cx="6019800" cy="50066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63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1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2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4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9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77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837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8141"/>
            <a:ext cx="4040188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837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8141"/>
            <a:ext cx="4041775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46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26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73" y="11291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00667"/>
            <a:ext cx="5111750" cy="502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0667"/>
            <a:ext cx="3008313" cy="3755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0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1851"/>
            <a:ext cx="5486400" cy="3645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74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19481"/>
            <a:ext cx="2057400" cy="50066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9481"/>
            <a:ext cx="6019800" cy="50066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5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71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3724" y="2130425"/>
            <a:ext cx="60044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6236" y="3886200"/>
            <a:ext cx="44994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4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3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31" y="4406900"/>
            <a:ext cx="605248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2231" y="2906713"/>
            <a:ext cx="605248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0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5584" y="2398889"/>
            <a:ext cx="301752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9279" y="2398889"/>
            <a:ext cx="301752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2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178009"/>
            <a:ext cx="3017520" cy="8201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2998141"/>
            <a:ext cx="3017520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9279" y="2178009"/>
            <a:ext cx="3017520" cy="8201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9279" y="2998141"/>
            <a:ext cx="3017520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8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79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7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178" y="761610"/>
            <a:ext cx="2454381" cy="1190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489" y="761610"/>
            <a:ext cx="3848310" cy="502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4405" y="2031610"/>
            <a:ext cx="2439155" cy="3755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54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92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4927" y="1081851"/>
            <a:ext cx="5486400" cy="3645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492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02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9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7998" y="1119481"/>
            <a:ext cx="1828801" cy="50066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119481"/>
            <a:ext cx="4191000" cy="50066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9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837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8141"/>
            <a:ext cx="4040188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837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8141"/>
            <a:ext cx="4041775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9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0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8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73" y="11291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00667"/>
            <a:ext cx="5111750" cy="502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0667"/>
            <a:ext cx="3008313" cy="3755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5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7704"/>
            <a:ext cx="8229600" cy="370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D46A6-4A88-2346-A7C1-8913483CEB5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2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7704"/>
            <a:ext cx="8229600" cy="370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7704"/>
            <a:ext cx="8229600" cy="370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1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5584" y="402964"/>
            <a:ext cx="641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584" y="1699363"/>
            <a:ext cx="6411215" cy="4317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999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ccountingelp@ttuhsc.edu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lpaso.ttuhsc.edu/fiscal/businessaffairs/paymentservices/Attaching%20Documents%20in%20the%20Online%20Travel%20System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lpaso.ttuhsc.edu/it/campustechnology/pmo/default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ailroomelp@ttuhsc.ed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cashreceiptselp@ttuhsc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surplus.com/sms/ttuhscelpaso,tx/browse/home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6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Contract AR System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699928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03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Contract AR System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438400"/>
            <a:ext cx="6934200" cy="410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5343" y="5519057"/>
            <a:ext cx="440871" cy="146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3057" y="6128734"/>
            <a:ext cx="440872" cy="1143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xxx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3057" y="6286500"/>
            <a:ext cx="440872" cy="1306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2622" y="3303814"/>
            <a:ext cx="661307" cy="146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xxx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3422" y="4746171"/>
            <a:ext cx="440871" cy="146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xxx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3421" y="4909379"/>
            <a:ext cx="440871" cy="146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xxx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4922" y="4762422"/>
            <a:ext cx="440871" cy="146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xxx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4922" y="4903936"/>
            <a:ext cx="440871" cy="12518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xxx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3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1"/>
            <a:ext cx="8229600" cy="914400"/>
          </a:xfrm>
        </p:spPr>
        <p:txBody>
          <a:bodyPr/>
          <a:lstStyle/>
          <a:p>
            <a:pPr algn="l"/>
            <a:r>
              <a:rPr lang="en-US" b="1" dirty="0" smtClean="0"/>
              <a:t>Contract AR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1676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Transactions created in the Contract AR system are recorded in TTUHSC El Paso ledgers with an RD document. </a:t>
            </a:r>
            <a:endParaRPr lang="en-US" dirty="0"/>
          </a:p>
          <a:p>
            <a:r>
              <a:rPr lang="en-US" dirty="0" smtClean="0"/>
              <a:t>The document reference number for these transactions includes the following contract/AR information: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First five digits are the contract number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Last three digits are the AR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5" y="3505200"/>
            <a:ext cx="86000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62257" y="4147457"/>
            <a:ext cx="538843" cy="146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3078" y="5236027"/>
            <a:ext cx="538843" cy="146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8" name="Rectangle 7"/>
          <p:cNvSpPr/>
          <p:nvPr/>
        </p:nvSpPr>
        <p:spPr>
          <a:xfrm>
            <a:off x="8147957" y="6251118"/>
            <a:ext cx="538843" cy="146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3078" y="4367893"/>
            <a:ext cx="538843" cy="1469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94914" y="5431965"/>
            <a:ext cx="538843" cy="1469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47956" y="6471554"/>
            <a:ext cx="538843" cy="1469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5411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Contract 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Receivables should be created after services have been provided and the invoice has been sent to the vendor. Do not wait until your office receives payment to record the receivable.</a:t>
            </a:r>
          </a:p>
          <a:p>
            <a:endParaRPr lang="en-US" dirty="0" smtClean="0"/>
          </a:p>
          <a:p>
            <a:r>
              <a:rPr lang="en-US" dirty="0" smtClean="0"/>
              <a:t>For adjustments to ARs that have already been created, please contact Accounting Services at </a:t>
            </a:r>
            <a:r>
              <a:rPr lang="en-US" dirty="0" smtClean="0">
                <a:hlinkClick r:id="rId2"/>
              </a:rPr>
              <a:t>accountingelp@ttuhsc.edu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2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542" y="1917474"/>
            <a:ext cx="84741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/>
          </a:p>
          <a:p>
            <a:pPr algn="ctr"/>
            <a:r>
              <a:rPr lang="en-US" sz="6000" b="1" dirty="0" smtClean="0"/>
              <a:t>Procurement Services </a:t>
            </a: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563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Procurement Services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249886" cy="17526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Travel system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Purchase order encumbrance change request system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HSCEP OP 72.16, Official Functions, Business Meetings, and Entertainment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Information Technology  purchases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55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Travel System Is Going 100% “Paperless”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2417704"/>
            <a:ext cx="8654143" cy="3708459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sz="3400" dirty="0"/>
              <a:t>Beginning </a:t>
            </a:r>
            <a:r>
              <a:rPr lang="en-US" sz="3400" dirty="0" smtClean="0"/>
              <a:t>in fiscal year 2018, </a:t>
            </a:r>
            <a:r>
              <a:rPr lang="en-US" sz="3400" dirty="0"/>
              <a:t>supporting </a:t>
            </a:r>
            <a:r>
              <a:rPr lang="en-US" sz="3400" dirty="0" smtClean="0"/>
              <a:t>travel documentation to </a:t>
            </a:r>
            <a:r>
              <a:rPr lang="en-US" sz="3400" dirty="0"/>
              <a:t>travel </a:t>
            </a:r>
            <a:r>
              <a:rPr lang="en-US" sz="3400" dirty="0" smtClean="0"/>
              <a:t>and advance travel requests </a:t>
            </a:r>
            <a:r>
              <a:rPr lang="en-US" sz="3400" dirty="0"/>
              <a:t>will need to be electronically attached via the Travel System. </a:t>
            </a:r>
            <a:endParaRPr lang="en-US" sz="3400" dirty="0" smtClean="0"/>
          </a:p>
          <a:p>
            <a:pPr fontAlgn="base"/>
            <a:r>
              <a:rPr lang="en-US" sz="3400" dirty="0" smtClean="0"/>
              <a:t>Our travel office </a:t>
            </a:r>
            <a:r>
              <a:rPr lang="en-US" sz="3400" dirty="0"/>
              <a:t>will no longer accept documentation sent via campus mail. </a:t>
            </a:r>
            <a:r>
              <a:rPr lang="en-US" sz="3400" dirty="0" smtClean="0"/>
              <a:t>Instead, supporting documents must be electronically filed in the Travel System. Please </a:t>
            </a:r>
            <a:r>
              <a:rPr lang="en-US" sz="3400" dirty="0"/>
              <a:t>find detailed instructions regarding this new process </a:t>
            </a:r>
            <a:r>
              <a:rPr lang="en-US" sz="3400" dirty="0" smtClean="0"/>
              <a:t>below.</a:t>
            </a:r>
          </a:p>
          <a:p>
            <a:pPr marL="0" indent="0" fontAlgn="base">
              <a:buNone/>
            </a:pPr>
            <a:r>
              <a:rPr lang="en-US" sz="3400" dirty="0"/>
              <a:t>	</a:t>
            </a:r>
            <a:r>
              <a:rPr lang="en-US" sz="3400" b="1" dirty="0" smtClean="0">
                <a:hlinkClick r:id="rId2" tooltip="Link to Attaching Documents Electronically in the Travel System PDF file"/>
              </a:rPr>
              <a:t>Attaching </a:t>
            </a:r>
            <a:r>
              <a:rPr lang="en-US" sz="3400" b="1" dirty="0">
                <a:hlinkClick r:id="rId2" tooltip="Link to Attaching Documents Electronically in the Travel System PDF file"/>
              </a:rPr>
              <a:t>Documents Electronically in the Travel </a:t>
            </a:r>
            <a:r>
              <a:rPr lang="en-US" sz="3400" b="1" dirty="0" smtClean="0">
                <a:hlinkClick r:id="rId2" tooltip="Link to Attaching Documents Electronically in the Travel System PDF file"/>
              </a:rPr>
              <a:t>System</a:t>
            </a:r>
            <a:endParaRPr lang="en-US" sz="3400" b="1" dirty="0" smtClean="0"/>
          </a:p>
          <a:p>
            <a:pPr fontAlgn="base"/>
            <a:r>
              <a:rPr lang="en-US" sz="3400" dirty="0" smtClean="0"/>
              <a:t>Supervisor/Approvers please ensure you are opening and reviewing the supporting documentation. </a:t>
            </a:r>
          </a:p>
          <a:p>
            <a:pPr lvl="1" fontAlgn="base"/>
            <a:r>
              <a:rPr lang="en-US" sz="3000" dirty="0" smtClean="0"/>
              <a:t>Verify that the dates of travel are correct.</a:t>
            </a:r>
          </a:p>
          <a:p>
            <a:pPr lvl="1" fontAlgn="base"/>
            <a:r>
              <a:rPr lang="en-US" sz="3000" dirty="0" smtClean="0"/>
              <a:t>Amounts match</a:t>
            </a:r>
            <a:endParaRPr lang="en-US" sz="3000" dirty="0"/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b="1" dirty="0" smtClean="0"/>
              <a:t>Important</a:t>
            </a:r>
            <a:r>
              <a:rPr lang="en-US" sz="3400" b="1" dirty="0"/>
              <a:t>:</a:t>
            </a:r>
            <a:r>
              <a:rPr lang="en-US" sz="3400" dirty="0"/>
              <a:t> Use a black marker to redact all credit card numbers, bank account numbers, </a:t>
            </a:r>
            <a:r>
              <a:rPr lang="en-US" sz="3400" dirty="0" smtClean="0"/>
              <a:t>and </a:t>
            </a:r>
            <a:r>
              <a:rPr lang="en-US" sz="3400" dirty="0"/>
              <a:t>other personally identifiable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67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57" y="11213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PO/Encumbrance Change Request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3631"/>
            <a:ext cx="8229600" cy="3708459"/>
          </a:xfrm>
        </p:spPr>
        <p:txBody>
          <a:bodyPr>
            <a:normAutofit/>
          </a:bodyPr>
          <a:lstStyle/>
          <a:p>
            <a:r>
              <a:rPr lang="en-US" dirty="0" smtClean="0"/>
              <a:t>Upcoming Changes</a:t>
            </a:r>
          </a:p>
          <a:p>
            <a:pPr lvl="1"/>
            <a:r>
              <a:rPr lang="en-US" dirty="0" smtClean="0"/>
              <a:t>An email </a:t>
            </a:r>
            <a:r>
              <a:rPr lang="en-US" dirty="0"/>
              <a:t>n</a:t>
            </a:r>
            <a:r>
              <a:rPr lang="en-US" dirty="0" smtClean="0"/>
              <a:t>otification will be sent to the fund </a:t>
            </a:r>
            <a:r>
              <a:rPr lang="en-US" dirty="0"/>
              <a:t>m</a:t>
            </a:r>
            <a:r>
              <a:rPr lang="en-US" dirty="0" smtClean="0"/>
              <a:t>anager whenever a change order has been approved to increase or decrease the original purchase order.</a:t>
            </a:r>
          </a:p>
          <a:p>
            <a:pPr lvl="2"/>
            <a:r>
              <a:rPr lang="en-US" dirty="0" smtClean="0"/>
              <a:t>A link to view a PDF of the request will be provided.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0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HSCEP OP 72.16, </a:t>
            </a:r>
            <a:r>
              <a:rPr lang="en-US" sz="3200" b="1" dirty="0"/>
              <a:t>Official Functions, Business </a:t>
            </a:r>
            <a:r>
              <a:rPr lang="en-US" sz="3200" b="1" dirty="0" smtClean="0"/>
              <a:t>Meetings, </a:t>
            </a:r>
            <a:r>
              <a:rPr lang="en-US" sz="3200" b="1" dirty="0"/>
              <a:t>and Entertainment – Revisions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7704"/>
            <a:ext cx="8229600" cy="3885125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Pre-approvals</a:t>
            </a:r>
            <a:endParaRPr lang="en-US" sz="2000" dirty="0"/>
          </a:p>
          <a:p>
            <a:pPr lvl="1"/>
            <a:r>
              <a:rPr lang="en-US" sz="1600" dirty="0"/>
              <a:t>Expenses for official functions, business </a:t>
            </a:r>
            <a:r>
              <a:rPr lang="en-US" sz="1600" dirty="0" smtClean="0"/>
              <a:t>meetings, </a:t>
            </a:r>
            <a:r>
              <a:rPr lang="en-US" sz="1600" dirty="0"/>
              <a:t>and entertainment that </a:t>
            </a:r>
            <a:r>
              <a:rPr lang="en-US" sz="1600" dirty="0" smtClean="0"/>
              <a:t>either (a.) aggregate </a:t>
            </a:r>
            <a:r>
              <a:rPr lang="en-US" sz="1600" dirty="0"/>
              <a:t>to </a:t>
            </a:r>
            <a:r>
              <a:rPr lang="en-US" sz="1600" b="1" dirty="0"/>
              <a:t>$300 </a:t>
            </a:r>
            <a:r>
              <a:rPr lang="en-US" sz="1600" dirty="0"/>
              <a:t>or more, or </a:t>
            </a:r>
            <a:r>
              <a:rPr lang="en-US" sz="1600" dirty="0" smtClean="0"/>
              <a:t>(b.) involve </a:t>
            </a:r>
            <a:r>
              <a:rPr lang="en-US" sz="1600" b="1" dirty="0"/>
              <a:t>no outside guest </a:t>
            </a:r>
            <a:r>
              <a:rPr lang="en-US" sz="1600" dirty="0" smtClean="0"/>
              <a:t>must </a:t>
            </a:r>
            <a:r>
              <a:rPr lang="en-US" sz="1600" dirty="0"/>
              <a:t>be approved </a:t>
            </a:r>
            <a:r>
              <a:rPr lang="en-US" sz="1600" dirty="0" smtClean="0"/>
              <a:t>by the:</a:t>
            </a:r>
            <a:endParaRPr lang="en-US" sz="1600" dirty="0"/>
          </a:p>
          <a:p>
            <a:pPr lvl="2"/>
            <a:r>
              <a:rPr lang="en-US" sz="1600" dirty="0"/>
              <a:t>Department </a:t>
            </a:r>
            <a:r>
              <a:rPr lang="en-US" sz="1600" dirty="0" smtClean="0"/>
              <a:t>head</a:t>
            </a:r>
            <a:endParaRPr lang="en-US" sz="1600" dirty="0"/>
          </a:p>
          <a:p>
            <a:pPr lvl="2"/>
            <a:r>
              <a:rPr lang="en-US" sz="1600" dirty="0"/>
              <a:t>Dean </a:t>
            </a:r>
          </a:p>
          <a:p>
            <a:pPr lvl="2"/>
            <a:r>
              <a:rPr lang="en-US" sz="1600" dirty="0" smtClean="0"/>
              <a:t>Chief financial officer (CFO) </a:t>
            </a:r>
            <a:r>
              <a:rPr lang="en-US" sz="1600" b="1" dirty="0"/>
              <a:t>and</a:t>
            </a:r>
            <a:r>
              <a:rPr lang="en-US" sz="1600" dirty="0"/>
              <a:t> </a:t>
            </a:r>
            <a:r>
              <a:rPr lang="en-US" sz="1600" dirty="0" smtClean="0"/>
              <a:t>chief operating officer (COO)</a:t>
            </a:r>
            <a:endParaRPr lang="en-US" sz="1600" dirty="0"/>
          </a:p>
          <a:p>
            <a:pPr lvl="1"/>
            <a:r>
              <a:rPr lang="en-US" sz="1600" dirty="0"/>
              <a:t>President’s approval </a:t>
            </a:r>
            <a:r>
              <a:rPr lang="en-US" sz="1600" dirty="0" smtClean="0"/>
              <a:t>is required for </a:t>
            </a:r>
            <a:r>
              <a:rPr lang="en-US" sz="1600" dirty="0"/>
              <a:t>events </a:t>
            </a:r>
            <a:r>
              <a:rPr lang="en-US" sz="1600" dirty="0" smtClean="0"/>
              <a:t>amounting to over </a:t>
            </a:r>
            <a:r>
              <a:rPr lang="en-US" sz="1600" dirty="0"/>
              <a:t>$5,000 and </a:t>
            </a:r>
            <a:r>
              <a:rPr lang="en-US" sz="1600" dirty="0" smtClean="0"/>
              <a:t>whenever </a:t>
            </a:r>
            <a:r>
              <a:rPr lang="en-US" sz="1600" dirty="0"/>
              <a:t>the event will have </a:t>
            </a:r>
            <a:r>
              <a:rPr lang="en-US" sz="1600" dirty="0" smtClean="0"/>
              <a:t>alcohol.</a:t>
            </a:r>
            <a:endParaRPr lang="en-US" sz="1600" dirty="0"/>
          </a:p>
          <a:p>
            <a:pPr lvl="1"/>
            <a:r>
              <a:rPr lang="en-US" sz="1600" dirty="0" smtClean="0"/>
              <a:t>These changes apply to </a:t>
            </a:r>
            <a:r>
              <a:rPr lang="en-US" sz="1600" dirty="0"/>
              <a:t>all </a:t>
            </a:r>
            <a:r>
              <a:rPr lang="en-US" sz="1600" dirty="0" smtClean="0"/>
              <a:t>fund sources.</a:t>
            </a:r>
            <a:endParaRPr lang="en-US" sz="1600" dirty="0"/>
          </a:p>
          <a:p>
            <a:pPr lvl="1"/>
            <a:r>
              <a:rPr lang="en-US" sz="1600" dirty="0"/>
              <a:t>Requests should be submitted at least 30 days prior to the event and in advance of incurring any expense.</a:t>
            </a:r>
          </a:p>
          <a:p>
            <a:pPr lvl="1"/>
            <a:r>
              <a:rPr lang="en-US" sz="1600" dirty="0"/>
              <a:t>Prior written approval </a:t>
            </a:r>
            <a:r>
              <a:rPr lang="en-US" sz="1600" dirty="0" smtClean="0"/>
              <a:t>by </a:t>
            </a:r>
            <a:r>
              <a:rPr lang="en-US" sz="1600" dirty="0"/>
              <a:t>the </a:t>
            </a:r>
            <a:r>
              <a:rPr lang="en-US" sz="1600" dirty="0" smtClean="0"/>
              <a:t>dean </a:t>
            </a:r>
            <a:r>
              <a:rPr lang="en-US" sz="1600" dirty="0"/>
              <a:t>and both the CFO and COO </a:t>
            </a:r>
            <a:r>
              <a:rPr lang="en-US" sz="1600" dirty="0" smtClean="0"/>
              <a:t>is required if </a:t>
            </a:r>
            <a:r>
              <a:rPr lang="en-US" sz="1600" dirty="0"/>
              <a:t>the </a:t>
            </a:r>
            <a:r>
              <a:rPr lang="en-US" sz="1600" dirty="0" smtClean="0"/>
              <a:t>total </a:t>
            </a:r>
            <a:r>
              <a:rPr lang="en-US" sz="1600" dirty="0"/>
              <a:t>of all costs of the event exceeds </a:t>
            </a:r>
            <a:r>
              <a:rPr lang="en-US" sz="1600" dirty="0" smtClean="0"/>
              <a:t>10 percent </a:t>
            </a:r>
            <a:r>
              <a:rPr lang="en-US" sz="1600" dirty="0"/>
              <a:t>of </a:t>
            </a:r>
            <a:r>
              <a:rPr lang="en-US" sz="1600" dirty="0" smtClean="0"/>
              <a:t>the total </a:t>
            </a:r>
            <a:r>
              <a:rPr lang="en-US" sz="1600" dirty="0"/>
              <a:t>estimated cost on the </a:t>
            </a:r>
            <a:r>
              <a:rPr lang="en-US" sz="1600" dirty="0" smtClean="0"/>
              <a:t>pre-approval form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852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HSCEP </a:t>
            </a:r>
            <a:r>
              <a:rPr lang="en-US" sz="3200" b="1" dirty="0" smtClean="0"/>
              <a:t>OP 72.16, </a:t>
            </a:r>
            <a:r>
              <a:rPr lang="en-US" sz="3200" b="1" dirty="0"/>
              <a:t>Official Functions, Business </a:t>
            </a:r>
            <a:r>
              <a:rPr lang="en-US" sz="3200" b="1" dirty="0" smtClean="0"/>
              <a:t>Meetings, </a:t>
            </a:r>
            <a:r>
              <a:rPr lang="en-US" sz="3200" b="1" dirty="0"/>
              <a:t>and Entertainment – Revisions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7704"/>
            <a:ext cx="8229600" cy="4277011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Pre-approvals</a:t>
            </a:r>
            <a:endParaRPr lang="en-US" sz="2000" dirty="0"/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r>
              <a:rPr lang="en-US" sz="1800" dirty="0" smtClean="0"/>
              <a:t>Revision to the Pre-Approval Form</a:t>
            </a:r>
          </a:p>
          <a:p>
            <a:pPr lvl="2"/>
            <a:r>
              <a:rPr lang="en-US" sz="1400" dirty="0" smtClean="0"/>
              <a:t>Cost Per Person</a:t>
            </a:r>
          </a:p>
          <a:p>
            <a:pPr lvl="2"/>
            <a:endParaRPr lang="en-US" sz="1400" dirty="0" smtClean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64" y="3771900"/>
            <a:ext cx="6908471" cy="29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3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890" y="1917474"/>
            <a:ext cx="8320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/>
          </a:p>
          <a:p>
            <a:pPr algn="ctr"/>
            <a:r>
              <a:rPr lang="en-US" sz="6000" b="1" dirty="0" smtClean="0"/>
              <a:t>Budget Office </a:t>
            </a: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36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Official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Retirement Events</a:t>
            </a:r>
            <a:endParaRPr lang="en-US" sz="2800" dirty="0"/>
          </a:p>
          <a:p>
            <a:pPr lvl="1"/>
            <a:r>
              <a:rPr lang="en-US" dirty="0" smtClean="0"/>
              <a:t>Expenditures </a:t>
            </a:r>
            <a:r>
              <a:rPr lang="en-US" dirty="0"/>
              <a:t>for food and </a:t>
            </a:r>
            <a:r>
              <a:rPr lang="en-US" dirty="0" smtClean="0"/>
              <a:t>beverages are </a:t>
            </a:r>
            <a:r>
              <a:rPr lang="en-US" dirty="0"/>
              <a:t>limited to a total cost </a:t>
            </a:r>
            <a:r>
              <a:rPr lang="en-US" dirty="0" smtClean="0"/>
              <a:t>of </a:t>
            </a:r>
            <a:r>
              <a:rPr lang="en-US" dirty="0"/>
              <a:t>$</a:t>
            </a:r>
            <a:r>
              <a:rPr lang="en-US" dirty="0" smtClean="0"/>
              <a:t>2,500; </a:t>
            </a:r>
            <a:r>
              <a:rPr lang="en-US" dirty="0"/>
              <a:t>or $35 per </a:t>
            </a:r>
            <a:r>
              <a:rPr lang="en-US" dirty="0" smtClean="0"/>
              <a:t>employee; </a:t>
            </a:r>
            <a:r>
              <a:rPr lang="en-US" dirty="0"/>
              <a:t>or $70 </a:t>
            </a:r>
            <a:r>
              <a:rPr lang="en-US" dirty="0" smtClean="0"/>
              <a:t>per </a:t>
            </a:r>
            <a:r>
              <a:rPr lang="en-US" dirty="0"/>
              <a:t>employee and spouse/guest.</a:t>
            </a:r>
          </a:p>
          <a:p>
            <a:r>
              <a:rPr lang="en-US" sz="2800" dirty="0" smtClean="0"/>
              <a:t>Limitations</a:t>
            </a:r>
            <a:endParaRPr lang="en-US" sz="2800" dirty="0"/>
          </a:p>
          <a:p>
            <a:pPr lvl="1"/>
            <a:r>
              <a:rPr lang="en-US" dirty="0" smtClean="0"/>
              <a:t>Expenditures </a:t>
            </a:r>
            <a:r>
              <a:rPr lang="en-US" dirty="0"/>
              <a:t>for food and </a:t>
            </a:r>
            <a:r>
              <a:rPr lang="en-US" dirty="0" smtClean="0"/>
              <a:t>beverages are </a:t>
            </a:r>
            <a:r>
              <a:rPr lang="en-US" dirty="0"/>
              <a:t>limited to a total cost </a:t>
            </a:r>
            <a:r>
              <a:rPr lang="en-US" dirty="0" smtClean="0"/>
              <a:t>of </a:t>
            </a:r>
            <a:r>
              <a:rPr lang="en-US" dirty="0"/>
              <a:t>$35 per </a:t>
            </a:r>
            <a:r>
              <a:rPr lang="en-US" dirty="0" smtClean="0"/>
              <a:t>employee, </a:t>
            </a:r>
            <a:r>
              <a:rPr lang="en-US" dirty="0"/>
              <a:t>or $70 </a:t>
            </a:r>
            <a:r>
              <a:rPr lang="en-US" dirty="0" smtClean="0"/>
              <a:t>per </a:t>
            </a:r>
            <a:r>
              <a:rPr lang="en-US" dirty="0"/>
              <a:t>employee and spouse/guest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939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300" dirty="0"/>
              <a:t>Meals provided for employees at business meetings will not be allowed unless an outside guest (excluding vendors) is present and a clear business purpose can be identified.</a:t>
            </a:r>
          </a:p>
          <a:p>
            <a:pPr lvl="1"/>
            <a:r>
              <a:rPr lang="en-US" sz="2300" dirty="0"/>
              <a:t>A complete list of </a:t>
            </a:r>
            <a:r>
              <a:rPr lang="en-US" sz="2300" dirty="0" smtClean="0"/>
              <a:t>attendees, </a:t>
            </a:r>
            <a:r>
              <a:rPr lang="en-US" sz="2300" dirty="0"/>
              <a:t>including </a:t>
            </a:r>
            <a:r>
              <a:rPr lang="en-US" sz="2300" dirty="0" smtClean="0"/>
              <a:t>their titles </a:t>
            </a:r>
            <a:r>
              <a:rPr lang="en-US" sz="2300" dirty="0"/>
              <a:t>and </a:t>
            </a:r>
            <a:r>
              <a:rPr lang="en-US" sz="2300" dirty="0" smtClean="0"/>
              <a:t>departments/companies/institutions, </a:t>
            </a:r>
            <a:r>
              <a:rPr lang="en-US" sz="2300" dirty="0"/>
              <a:t>is required. </a:t>
            </a:r>
          </a:p>
          <a:p>
            <a:pPr lvl="1"/>
            <a:r>
              <a:rPr lang="en-US" sz="2300" b="1" dirty="0"/>
              <a:t>Exceptions</a:t>
            </a:r>
            <a:r>
              <a:rPr lang="en-US" sz="2300" dirty="0"/>
              <a:t> will require prior written approval by the </a:t>
            </a:r>
            <a:r>
              <a:rPr lang="en-US" sz="2300" dirty="0" smtClean="0"/>
              <a:t>dean </a:t>
            </a:r>
            <a:r>
              <a:rPr lang="en-US" sz="2300" dirty="0"/>
              <a:t>and both the CFO </a:t>
            </a:r>
            <a:r>
              <a:rPr lang="en-US" sz="2300" b="1" dirty="0"/>
              <a:t>and</a:t>
            </a:r>
            <a:r>
              <a:rPr lang="en-US" sz="2300" dirty="0"/>
              <a:t> COO using the </a:t>
            </a:r>
            <a:r>
              <a:rPr lang="en-US" sz="2300" dirty="0" smtClean="0"/>
              <a:t>pre-approval form</a:t>
            </a:r>
            <a:r>
              <a:rPr lang="en-US" sz="2300" dirty="0"/>
              <a:t>.</a:t>
            </a:r>
          </a:p>
          <a:p>
            <a:pPr lvl="2"/>
            <a:r>
              <a:rPr lang="en-US" sz="1900" dirty="0"/>
              <a:t>Requests must be submitted at least thirty </a:t>
            </a:r>
            <a:r>
              <a:rPr lang="en-US" sz="1900" dirty="0" smtClean="0"/>
              <a:t>days </a:t>
            </a:r>
            <a:r>
              <a:rPr lang="en-US" sz="1900" dirty="0"/>
              <a:t>prior to the meeting and in advance of incurring any </a:t>
            </a:r>
            <a:r>
              <a:rPr lang="en-US" sz="1900" dirty="0" smtClean="0"/>
              <a:t>expenses.</a:t>
            </a:r>
            <a:endParaRPr lang="en-US" sz="1900" dirty="0"/>
          </a:p>
          <a:p>
            <a:pPr lvl="1"/>
            <a:r>
              <a:rPr lang="en-US" sz="2300" dirty="0"/>
              <a:t>Expenditures and </a:t>
            </a:r>
            <a:r>
              <a:rPr lang="en-US" sz="2300" dirty="0" smtClean="0"/>
              <a:t>reimbursements </a:t>
            </a:r>
            <a:r>
              <a:rPr lang="en-US" sz="2300" dirty="0"/>
              <a:t>for alcohol will </a:t>
            </a:r>
            <a:r>
              <a:rPr lang="en-US" sz="2300" u="sng" dirty="0"/>
              <a:t>only</a:t>
            </a:r>
            <a:r>
              <a:rPr lang="en-US" sz="2300" dirty="0"/>
              <a:t> be allowed at </a:t>
            </a:r>
            <a:r>
              <a:rPr lang="en-US" sz="2300" dirty="0" smtClean="0"/>
              <a:t>recruitment </a:t>
            </a:r>
            <a:r>
              <a:rPr lang="en-US" sz="2300" dirty="0"/>
              <a:t>events.</a:t>
            </a:r>
          </a:p>
        </p:txBody>
      </p:sp>
    </p:spTree>
    <p:extLst>
      <p:ext uri="{BB962C8B-B14F-4D97-AF65-F5344CB8AC3E}">
        <p14:creationId xmlns:p14="http://schemas.microsoft.com/office/powerpoint/2010/main" val="330914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Purchasing of Hardware and Software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Contact the IT Help Desk for:</a:t>
            </a:r>
          </a:p>
          <a:p>
            <a:pPr lvl="1"/>
            <a:r>
              <a:rPr lang="en-US" dirty="0"/>
              <a:t>Software purchases – a third party software approval form will be issued.</a:t>
            </a:r>
          </a:p>
          <a:p>
            <a:pPr lvl="1"/>
            <a:r>
              <a:rPr lang="en-US" dirty="0"/>
              <a:t>Hardware purchases – IT will issue a quote from the selected vendor, including:</a:t>
            </a:r>
          </a:p>
          <a:p>
            <a:pPr lvl="2"/>
            <a:r>
              <a:rPr lang="en-US" sz="2800" dirty="0"/>
              <a:t>Standardization of quality, compatibility, and warranties.</a:t>
            </a:r>
          </a:p>
          <a:p>
            <a:r>
              <a:rPr lang="en-US" dirty="0"/>
              <a:t>For New IT Projects: </a:t>
            </a:r>
          </a:p>
          <a:p>
            <a:pPr lvl="1"/>
            <a:r>
              <a:rPr lang="en-US" dirty="0"/>
              <a:t>Visit the Project Management Office in IT :</a:t>
            </a:r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elpaso.ttuhsc.edu/it/campustechnology/pmo/default.aspx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3142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542" y="1917474"/>
            <a:ext cx="84741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/>
          </a:p>
          <a:p>
            <a:pPr algn="ctr"/>
            <a:r>
              <a:rPr lang="en-US" sz="6000" b="1" dirty="0" smtClean="0"/>
              <a:t>Student Business Services </a:t>
            </a: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475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822" y="1084220"/>
            <a:ext cx="7772400" cy="6045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Cash Receipt Do’s and Don’ts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746" y="1688757"/>
            <a:ext cx="846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Always leave the deposit field blank on all cash receipts.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8" y="2672351"/>
            <a:ext cx="8633254" cy="213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893" y="4963297"/>
            <a:ext cx="8460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Only Student Business Services and the Medical Practice Income Plan (MPIP) Business Office should enter deposit numbers on cash receipts.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9991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977128"/>
            <a:ext cx="7772400" cy="60453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Cash Receipt Do’s and Don’ts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150422"/>
            <a:ext cx="75326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746" y="1688757"/>
            <a:ext cx="846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“Gift” as the cash receipt type for all gifts and donations.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3125" y="4070184"/>
            <a:ext cx="84602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 not use “Other” as the cash receipt type for gifts or donations.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Cash Receipt System will automatically route all “Gift” cash receipts and supporting documentation to the Office of Institutional Advancement (IA).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All cash receipts coded to the miscellaneous income account (570004) are reviewed by Accounting Services.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8530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084220"/>
            <a:ext cx="7772400" cy="604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Cash Receipt Do’s and Don’ts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746" y="1688757"/>
            <a:ext cx="8460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Expense reimbursements are not revenue and should not be processed as “Other” cash receipts.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Expense reimbursements are processed as reductions from the original expenses incurred; therefore, you must reference the original expense document ID.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8" y="4083006"/>
            <a:ext cx="7842422" cy="175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890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084220"/>
            <a:ext cx="7772400" cy="604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Cash Receipt Do’s and Don’ts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746" y="1868371"/>
            <a:ext cx="84602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Notify the mail room at </a:t>
            </a:r>
            <a:r>
              <a:rPr lang="en-US" sz="2800" dirty="0">
                <a:hlinkClick r:id="rId2"/>
              </a:rPr>
              <a:t>mailroomelp@ttuhsc.edu</a:t>
            </a:r>
            <a:r>
              <a:rPr lang="en-US" sz="2800" dirty="0"/>
              <a:t> in advance of sending a check via intercampus mail.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mail room will work to achieve a timely pick-up and check delivery.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the proper mail stop code: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Central Cashier (CSB) – MSC 51025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Student Business Services (Val Verde) – 51011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MPIP Business Office (</a:t>
            </a:r>
            <a:r>
              <a:rPr lang="en-US" sz="2800" dirty="0" err="1"/>
              <a:t>Pellicano</a:t>
            </a:r>
            <a:r>
              <a:rPr lang="en-US" sz="2800" dirty="0"/>
              <a:t>) – 51024</a:t>
            </a:r>
          </a:p>
        </p:txBody>
      </p:sp>
    </p:spTree>
    <p:extLst>
      <p:ext uri="{BB962C8B-B14F-4D97-AF65-F5344CB8AC3E}">
        <p14:creationId xmlns:p14="http://schemas.microsoft.com/office/powerpoint/2010/main" val="2598427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084220"/>
            <a:ext cx="7772400" cy="604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Reminders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0746" y="1688757"/>
            <a:ext cx="84602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Credit card terminals must be batched and settled at the end of each business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batch settlement report must be scanned and attached to the credit card cash receipt.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Only the “Submit” button will submit a cash receipt for either intermediate or final approval.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“Forward” and “Save” options do not submit a cash receipt for intermediate or final approval.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If a cash receipt is forwarded to you, you must submit  it before it can be given intermediate or final approval.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0569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257322"/>
            <a:ext cx="7772400" cy="604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Need Assistance?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0130" y="2122967"/>
            <a:ext cx="8460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Email </a:t>
            </a:r>
            <a:r>
              <a:rPr lang="en-US" sz="2400" dirty="0" smtClean="0">
                <a:hlinkClick r:id="rId2"/>
              </a:rPr>
              <a:t>cashreceiptselp@ttuhsc.edu</a:t>
            </a:r>
            <a:endParaRPr lang="en-US" sz="2400" dirty="0" smtClean="0"/>
          </a:p>
          <a:p>
            <a:pPr algn="ctr"/>
            <a:r>
              <a:rPr lang="en-US" sz="2400" dirty="0" smtClean="0"/>
              <a:t>or</a:t>
            </a:r>
          </a:p>
          <a:p>
            <a:pPr algn="ctr"/>
            <a:r>
              <a:rPr lang="en-US" sz="2400" dirty="0" smtClean="0"/>
              <a:t>Call Student Business Services at 915-215-5680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0746" y="4188941"/>
            <a:ext cx="846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Cash Receipt System training is provided every April and October.</a:t>
            </a:r>
          </a:p>
          <a:p>
            <a:pPr algn="ctr"/>
            <a:r>
              <a:rPr lang="en-US" sz="2400" dirty="0" smtClean="0"/>
              <a:t>Upcoming training sessions are announced in The Scope.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9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797647"/>
          </a:xfrm>
        </p:spPr>
        <p:txBody>
          <a:bodyPr/>
          <a:lstStyle/>
          <a:p>
            <a:r>
              <a:rPr lang="en-US" b="1" dirty="0" smtClean="0"/>
              <a:t>Budget Office Update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1983"/>
            <a:ext cx="8229600" cy="47136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Employee one-time payments (EOPS) Tips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Submit early to ensure timely review and approval by all approvers in the chain.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sz="2200" dirty="0"/>
              <a:t>R</a:t>
            </a:r>
            <a:r>
              <a:rPr lang="en-US" sz="2200" dirty="0" smtClean="0"/>
              <a:t>efer to the pay schedule found on the “Payroll &amp; Tax” tab of the employee portal to check semi-monthly (SM) cutoff dates.  Monthly (MN) payroll processing generally starts on the last week of each month.</a:t>
            </a:r>
          </a:p>
          <a:p>
            <a:pPr lvl="1"/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</a:t>
            </a:r>
            <a:r>
              <a:rPr lang="en-US" sz="2200" dirty="0" smtClean="0"/>
              <a:t>lease follow the EOPS approval routing sheet provided by the Budget Office to avoid resubmissions.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Based on the earn code selected, make sure: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sz="2200" dirty="0" smtClean="0"/>
              <a:t>Funding is available in the appropriate budget account code.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sz="2200" dirty="0" smtClean="0"/>
              <a:t>Budget revisions are submitted when necessary.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4050623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890" y="1917474"/>
            <a:ext cx="8320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/>
          </a:p>
          <a:p>
            <a:pPr algn="ctr"/>
            <a:r>
              <a:rPr lang="en-US" sz="6000" b="1" dirty="0" smtClean="0"/>
              <a:t>General Services </a:t>
            </a: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383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2783464"/>
            <a:ext cx="8229600" cy="3708459"/>
          </a:xfrm>
        </p:spPr>
        <p:txBody>
          <a:bodyPr>
            <a:normAutofit/>
          </a:bodyPr>
          <a:lstStyle/>
          <a:p>
            <a:r>
              <a:rPr lang="en-US" dirty="0" smtClean="0"/>
              <a:t>Mail stop codes</a:t>
            </a:r>
          </a:p>
          <a:p>
            <a:endParaRPr lang="en-US" dirty="0" smtClean="0"/>
          </a:p>
          <a:p>
            <a:r>
              <a:rPr lang="en-US" dirty="0" smtClean="0"/>
              <a:t>Viewing surplus items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Tracking packages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Mail Stop Codes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99" y="2527491"/>
            <a:ext cx="5466218" cy="3708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60336" y="6523079"/>
            <a:ext cx="1792224" cy="3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091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Viewing Surplus Items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Public surplus website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publicsurplus.com/sms/ttuhscelpaso,tx/browse/home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In-person</a:t>
            </a:r>
          </a:p>
          <a:p>
            <a:pPr lvl="1"/>
            <a:r>
              <a:rPr lang="en-US" dirty="0" smtClean="0"/>
              <a:t>Schedule an appointment by emailing surpluselp@ttuhsc.edu.</a:t>
            </a:r>
          </a:p>
          <a:p>
            <a:pPr lvl="1"/>
            <a:r>
              <a:rPr lang="en-US" dirty="0" smtClean="0"/>
              <a:t>Hours: Fridays from 9 a.m. – 11:30 a.m.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60336" y="6523079"/>
            <a:ext cx="1792224" cy="3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3538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Tracking Packages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SCLogic</a:t>
            </a:r>
            <a:r>
              <a:rPr lang="en-US" dirty="0" smtClean="0"/>
              <a:t> package tracking</a:t>
            </a:r>
          </a:p>
          <a:p>
            <a:pPr marL="457200" lvl="1" indent="0">
              <a:buNone/>
            </a:pPr>
            <a:r>
              <a:rPr lang="en-US" dirty="0"/>
              <a:t>http://elpwebship/IntraOmni/Mailroom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39" t="8691" r="13764" b="63336"/>
          <a:stretch/>
        </p:blipFill>
        <p:spPr>
          <a:xfrm>
            <a:off x="457200" y="4032503"/>
            <a:ext cx="8359376" cy="16916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9178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Packages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63" t="7790" r="12361" b="57443"/>
          <a:stretch/>
        </p:blipFill>
        <p:spPr>
          <a:xfrm>
            <a:off x="126074" y="2423159"/>
            <a:ext cx="8926486" cy="2204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260336" y="6523079"/>
            <a:ext cx="1792224" cy="3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/>
          </a:p>
        </p:txBody>
      </p:sp>
      <p:sp>
        <p:nvSpPr>
          <p:cNvPr id="7" name="Left Arrow 6"/>
          <p:cNvSpPr/>
          <p:nvPr/>
        </p:nvSpPr>
        <p:spPr>
          <a:xfrm rot="3666942">
            <a:off x="6332404" y="3115969"/>
            <a:ext cx="896112" cy="4007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4808" y="3821658"/>
            <a:ext cx="233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carrier tracking number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933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68" t="8294" r="12499" b="44884"/>
          <a:stretch/>
        </p:blipFill>
        <p:spPr>
          <a:xfrm>
            <a:off x="256032" y="3048682"/>
            <a:ext cx="8796528" cy="2919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Packages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60336" y="6523079"/>
            <a:ext cx="1792224" cy="3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/>
          </a:p>
        </p:txBody>
      </p:sp>
      <p:sp>
        <p:nvSpPr>
          <p:cNvPr id="7" name="Left Arrow 6"/>
          <p:cNvSpPr/>
          <p:nvPr/>
        </p:nvSpPr>
        <p:spPr>
          <a:xfrm rot="3666942">
            <a:off x="1348924" y="5556048"/>
            <a:ext cx="896112" cy="4007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75688" y="6044208"/>
            <a:ext cx="290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the hyperlink for additional information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042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489" t="8313" r="12157" b="20358"/>
          <a:stretch/>
        </p:blipFill>
        <p:spPr>
          <a:xfrm>
            <a:off x="457200" y="2079852"/>
            <a:ext cx="8453608" cy="4287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Packages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60336" y="6523079"/>
            <a:ext cx="1792224" cy="3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/>
          </a:p>
        </p:txBody>
      </p:sp>
      <p:sp>
        <p:nvSpPr>
          <p:cNvPr id="7" name="Left Arrow 6"/>
          <p:cNvSpPr/>
          <p:nvPr/>
        </p:nvSpPr>
        <p:spPr>
          <a:xfrm rot="12971310">
            <a:off x="7292204" y="4502111"/>
            <a:ext cx="896112" cy="4007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6424" y="3900446"/>
            <a:ext cx="290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the + sign to drill down into each status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803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Packages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60336" y="6523079"/>
            <a:ext cx="1792224" cy="3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333" t="8450" r="12084" b="16853"/>
          <a:stretch/>
        </p:blipFill>
        <p:spPr>
          <a:xfrm>
            <a:off x="533399" y="2191988"/>
            <a:ext cx="8153401" cy="43310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1902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question mark for powerpoint presentation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61" y="2057399"/>
            <a:ext cx="3787775" cy="37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6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797647"/>
          </a:xfrm>
        </p:spPr>
        <p:txBody>
          <a:bodyPr/>
          <a:lstStyle/>
          <a:p>
            <a:r>
              <a:rPr lang="en-US" b="1" dirty="0" smtClean="0"/>
              <a:t>Budget Office Update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1983"/>
            <a:ext cx="8229600" cy="4713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EOPS Tips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smtClean="0"/>
              <a:t>	</a:t>
            </a:r>
            <a:r>
              <a:rPr lang="en-US" sz="2200" dirty="0" smtClean="0"/>
              <a:t>Use the table below to find the appropriate budget account codes.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73269"/>
              </p:ext>
            </p:extLst>
          </p:nvPr>
        </p:nvGraphicFramePr>
        <p:xfrm>
          <a:off x="1262130" y="3248724"/>
          <a:ext cx="6490952" cy="3293745"/>
        </p:xfrm>
        <a:graphic>
          <a:graphicData uri="http://schemas.openxmlformats.org/drawingml/2006/table">
            <a:tbl>
              <a:tblPr/>
              <a:tblGrid>
                <a:gridCol w="1029052"/>
                <a:gridCol w="3364213"/>
                <a:gridCol w="2097687"/>
              </a:tblGrid>
              <a:tr h="245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 Code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Account Code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Compensation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Clothing Allowance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On-call Pay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Lump Sum Payment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Taxable Moving Expense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Cash Misc Fringe Benefit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NMV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Taxable Moving Expense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Taxable Tuition Pay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Taxable Benefit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Augmentation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Worker Sponsored Programs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76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890" y="1917474"/>
            <a:ext cx="8320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/>
          </a:p>
          <a:p>
            <a:pPr algn="ctr"/>
            <a:r>
              <a:rPr lang="en-US" sz="6000" b="1" dirty="0" smtClean="0"/>
              <a:t>Accounting Services </a:t>
            </a: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171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871" y="2130425"/>
            <a:ext cx="8294915" cy="1470025"/>
          </a:xfrm>
        </p:spPr>
        <p:txBody>
          <a:bodyPr/>
          <a:lstStyle/>
          <a:p>
            <a:r>
              <a:rPr lang="en-US" b="1" dirty="0" smtClean="0"/>
              <a:t>Contract Accounts Receivable (AR)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Accounting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7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Contract AR System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Contract AR system is available to all users who need to record a receivable related to a revenue contract agreement.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FF"/>
                </a:solidFill>
              </a:rPr>
              <a:t>TTUHSC El Paso </a:t>
            </a:r>
            <a:r>
              <a:rPr lang="en-US" i="1" dirty="0">
                <a:solidFill>
                  <a:srgbClr val="0000FF"/>
                </a:solidFill>
              </a:rPr>
              <a:t>Accounts Receivable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Refers to money that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TTUHSC El Paso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has earned by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providing goods/services,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has not yet received. </a:t>
            </a:r>
          </a:p>
          <a:p>
            <a:pPr marL="0" indent="0">
              <a:buNone/>
            </a:pPr>
            <a:r>
              <a:rPr lang="en-US" dirty="0"/>
              <a:t>To keep track of receivables, </a:t>
            </a:r>
            <a:r>
              <a:rPr lang="en-US" dirty="0" smtClean="0"/>
              <a:t>TTUHSC El Paso </a:t>
            </a:r>
            <a:r>
              <a:rPr lang="en-US" dirty="0"/>
              <a:t>records the amounts to be received on </a:t>
            </a:r>
            <a:r>
              <a:rPr lang="en-US" b="1" dirty="0"/>
              <a:t>balance sheet account</a:t>
            </a:r>
            <a:r>
              <a:rPr lang="en-US" dirty="0"/>
              <a:t> </a:t>
            </a:r>
            <a:r>
              <a:rPr lang="en-US" b="1" dirty="0"/>
              <a:t>130450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1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pPr algn="l"/>
            <a:r>
              <a:rPr lang="en-US" b="1" dirty="0" smtClean="0"/>
              <a:t>Contract AR System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7239000" cy="293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4413191"/>
            <a:ext cx="4772025" cy="22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491890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the contract no.  and click “Search.”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“Select” in the AR column for the </a:t>
            </a:r>
            <a:r>
              <a:rPr lang="en-US" b="1" dirty="0" smtClean="0">
                <a:solidFill>
                  <a:srgbClr val="FF0000"/>
                </a:solidFill>
              </a:rPr>
              <a:t>active</a:t>
            </a:r>
            <a:r>
              <a:rPr lang="en-US" dirty="0" smtClean="0"/>
              <a:t> contract.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4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Contract AR System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1940"/>
            <a:ext cx="8229600" cy="348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257243" y="4676092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0575" y="5567301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0575" y="5744973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83482" y="5949354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26389" y="5770942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0575" y="5915667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60520" y="4854638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83482" y="5399002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26389" y="5961065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57007" y="5588783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57007" y="5399002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93746" y="5189569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73335" y="5010906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26389" y="4852034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26389" y="4642601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31390" y="5228308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40575" y="5399002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40575" y="5041909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57243" y="4854638"/>
            <a:ext cx="608240" cy="125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15391361"/>
      </p:ext>
    </p:extLst>
  </p:cSld>
  <p:clrMapOvr>
    <a:masterClrMapping/>
  </p:clrMapOvr>
</p:sld>
</file>

<file path=ppt/theme/theme1.xml><?xml version="1.0" encoding="utf-8"?>
<a:theme xmlns:a="http://schemas.openxmlformats.org/drawingml/2006/main" name="Payment Services 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urchasing Training 20161115" id="{76EFD84F-E9E3-4E8A-8B35-78622E5024B2}" vid="{49237F77-3B70-4C4E-A9A2-FF0299C44088}"/>
    </a:ext>
  </a:extLst>
</a:theme>
</file>

<file path=ppt/theme/theme2.xml><?xml version="1.0" encoding="utf-8"?>
<a:theme xmlns:a="http://schemas.openxmlformats.org/drawingml/2006/main" name="White background - Black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urchasing Training 20161115" id="{76EFD84F-E9E3-4E8A-8B35-78622E5024B2}" vid="{A9183AE6-D28A-436F-852C-F9F7C7BA162C}"/>
    </a:ext>
  </a:extLst>
</a:theme>
</file>

<file path=ppt/theme/theme3.xml><?xml version="1.0" encoding="utf-8"?>
<a:theme xmlns:a="http://schemas.openxmlformats.org/drawingml/2006/main" name="Black background - Red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urchasing Training 20161115" id="{76EFD84F-E9E3-4E8A-8B35-78622E5024B2}" vid="{63E77C4D-F0D8-4CF1-B35D-E7B86E69A1A6}"/>
    </a:ext>
  </a:extLst>
</a:theme>
</file>

<file path=ppt/theme/theme4.xml><?xml version="1.0" encoding="utf-8"?>
<a:theme xmlns:a="http://schemas.openxmlformats.org/drawingml/2006/main" name="Black background - Camp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urchasing Training 20161115" id="{76EFD84F-E9E3-4E8A-8B35-78622E5024B2}" vid="{05B92A8D-84C1-4F22-85B9-14C72C20D06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Payment Services Training</Template>
  <TotalTime>1727</TotalTime>
  <Words>1380</Words>
  <Application>Microsoft Office PowerPoint</Application>
  <PresentationFormat>On-screen Show (4:3)</PresentationFormat>
  <Paragraphs>246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Wingdings</vt:lpstr>
      <vt:lpstr>Payment Services Training</vt:lpstr>
      <vt:lpstr>White background - Black Header</vt:lpstr>
      <vt:lpstr>Black background - Red Header</vt:lpstr>
      <vt:lpstr>Black background - Campus</vt:lpstr>
      <vt:lpstr>PowerPoint Presentation</vt:lpstr>
      <vt:lpstr>PowerPoint Presentation</vt:lpstr>
      <vt:lpstr>Budget Office Update</vt:lpstr>
      <vt:lpstr>Budget Office Update</vt:lpstr>
      <vt:lpstr>PowerPoint Presentation</vt:lpstr>
      <vt:lpstr>Contract Accounts Receivable (AR)</vt:lpstr>
      <vt:lpstr>Contract AR System </vt:lpstr>
      <vt:lpstr>Contract AR System</vt:lpstr>
      <vt:lpstr>Contract AR System</vt:lpstr>
      <vt:lpstr>Contract AR System</vt:lpstr>
      <vt:lpstr>Contract AR System</vt:lpstr>
      <vt:lpstr>Contract AR System</vt:lpstr>
      <vt:lpstr>Contract AR System</vt:lpstr>
      <vt:lpstr>PowerPoint Presentation</vt:lpstr>
      <vt:lpstr>Procurement Services</vt:lpstr>
      <vt:lpstr>The Travel System Is Going 100% “Paperless”</vt:lpstr>
      <vt:lpstr>PO/Encumbrance Change Request System</vt:lpstr>
      <vt:lpstr>HSCEP OP 72.16, Official Functions, Business Meetings, and Entertainment – Revisions </vt:lpstr>
      <vt:lpstr>HSCEP OP 72.16, Official Functions, Business Meetings, and Entertainment – Revisions </vt:lpstr>
      <vt:lpstr>Official Functions</vt:lpstr>
      <vt:lpstr>Business Meetings</vt:lpstr>
      <vt:lpstr>Purchasing of Hardware and Software</vt:lpstr>
      <vt:lpstr>PowerPoint Presentation</vt:lpstr>
      <vt:lpstr>Cash Receipt Do’s and Don’ts</vt:lpstr>
      <vt:lpstr>Cash Receipt Do’s and Don’ts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Services</vt:lpstr>
      <vt:lpstr>Mail Stop Codes</vt:lpstr>
      <vt:lpstr>Viewing Surplus Items</vt:lpstr>
      <vt:lpstr>Tracking Packages</vt:lpstr>
      <vt:lpstr>Tracking Packages</vt:lpstr>
      <vt:lpstr>Tracking Packages</vt:lpstr>
      <vt:lpstr>Tracking Packages</vt:lpstr>
      <vt:lpstr>Tracking Packages</vt:lpstr>
      <vt:lpstr>PowerPoint Presentation</vt:lpstr>
    </vt:vector>
  </TitlesOfParts>
  <Company>Texas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Diaz-Jaquez, Raquel</dc:creator>
  <cp:lastModifiedBy>Dawood, Asma</cp:lastModifiedBy>
  <cp:revision>98</cp:revision>
  <cp:lastPrinted>2017-10-31T17:35:09Z</cp:lastPrinted>
  <dcterms:created xsi:type="dcterms:W3CDTF">2017-04-27T16:59:34Z</dcterms:created>
  <dcterms:modified xsi:type="dcterms:W3CDTF">2017-10-31T20:55:02Z</dcterms:modified>
</cp:coreProperties>
</file>