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Lst>
  <p:notesMasterIdLst>
    <p:notesMasterId r:id="rId77"/>
  </p:notesMasterIdLst>
  <p:handoutMasterIdLst>
    <p:handoutMasterId r:id="rId78"/>
  </p:handoutMasterIdLst>
  <p:sldIdLst>
    <p:sldId id="256" r:id="rId5"/>
    <p:sldId id="472" r:id="rId6"/>
    <p:sldId id="468" r:id="rId7"/>
    <p:sldId id="481" r:id="rId8"/>
    <p:sldId id="469" r:id="rId9"/>
    <p:sldId id="470" r:id="rId10"/>
    <p:sldId id="471" r:id="rId11"/>
    <p:sldId id="473" r:id="rId12"/>
    <p:sldId id="421" r:id="rId13"/>
    <p:sldId id="416" r:id="rId14"/>
    <p:sldId id="482" r:id="rId15"/>
    <p:sldId id="417" r:id="rId16"/>
    <p:sldId id="418" r:id="rId17"/>
    <p:sldId id="419" r:id="rId18"/>
    <p:sldId id="477" r:id="rId19"/>
    <p:sldId id="422" r:id="rId20"/>
    <p:sldId id="423" r:id="rId21"/>
    <p:sldId id="424" r:id="rId22"/>
    <p:sldId id="425" r:id="rId23"/>
    <p:sldId id="426" r:id="rId24"/>
    <p:sldId id="427" r:id="rId25"/>
    <p:sldId id="428" r:id="rId26"/>
    <p:sldId id="429" r:id="rId27"/>
    <p:sldId id="478" r:id="rId28"/>
    <p:sldId id="479" r:id="rId29"/>
    <p:sldId id="480" r:id="rId30"/>
    <p:sldId id="430" r:id="rId31"/>
    <p:sldId id="431" r:id="rId32"/>
    <p:sldId id="432" r:id="rId33"/>
    <p:sldId id="433" r:id="rId34"/>
    <p:sldId id="434" r:id="rId35"/>
    <p:sldId id="435" r:id="rId36"/>
    <p:sldId id="436" r:id="rId37"/>
    <p:sldId id="437" r:id="rId38"/>
    <p:sldId id="438" r:id="rId39"/>
    <p:sldId id="441" r:id="rId40"/>
    <p:sldId id="442" r:id="rId41"/>
    <p:sldId id="476" r:id="rId42"/>
    <p:sldId id="444" r:id="rId43"/>
    <p:sldId id="445" r:id="rId44"/>
    <p:sldId id="446" r:id="rId45"/>
    <p:sldId id="447" r:id="rId46"/>
    <p:sldId id="448" r:id="rId47"/>
    <p:sldId id="449" r:id="rId48"/>
    <p:sldId id="450" r:id="rId49"/>
    <p:sldId id="451" r:id="rId50"/>
    <p:sldId id="475" r:id="rId51"/>
    <p:sldId id="453" r:id="rId52"/>
    <p:sldId id="455" r:id="rId53"/>
    <p:sldId id="456" r:id="rId54"/>
    <p:sldId id="457" r:id="rId55"/>
    <p:sldId id="458" r:id="rId56"/>
    <p:sldId id="459" r:id="rId57"/>
    <p:sldId id="460" r:id="rId58"/>
    <p:sldId id="461" r:id="rId59"/>
    <p:sldId id="462" r:id="rId60"/>
    <p:sldId id="463" r:id="rId61"/>
    <p:sldId id="464" r:id="rId62"/>
    <p:sldId id="465" r:id="rId63"/>
    <p:sldId id="466" r:id="rId64"/>
    <p:sldId id="467" r:id="rId65"/>
    <p:sldId id="474" r:id="rId66"/>
    <p:sldId id="403" r:id="rId67"/>
    <p:sldId id="411" r:id="rId68"/>
    <p:sldId id="412" r:id="rId69"/>
    <p:sldId id="404" r:id="rId70"/>
    <p:sldId id="413" r:id="rId71"/>
    <p:sldId id="414" r:id="rId72"/>
    <p:sldId id="410" r:id="rId73"/>
    <p:sldId id="375" r:id="rId74"/>
    <p:sldId id="409" r:id="rId75"/>
    <p:sldId id="483" r:id="rId7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6" autoAdjust="0"/>
    <p:restoredTop sz="79893" autoAdjust="0"/>
  </p:normalViewPr>
  <p:slideViewPr>
    <p:cSldViewPr snapToGrid="0" snapToObjects="1">
      <p:cViewPr varScale="1">
        <p:scale>
          <a:sx n="93" d="100"/>
          <a:sy n="93" d="100"/>
        </p:scale>
        <p:origin x="2022"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B9E1C01-CE47-4DB5-9D33-25A9C23BAE8E}" type="datetimeFigureOut">
              <a:rPr lang="en-US" smtClean="0"/>
              <a:t>12/3/2018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E219A74-7AF0-4AD0-BAF0-9730307D7A39}" type="slidenum">
              <a:rPr lang="en-US" smtClean="0"/>
              <a:t>‹#›</a:t>
            </a:fld>
            <a:endParaRPr lang="en-US"/>
          </a:p>
        </p:txBody>
      </p:sp>
    </p:spTree>
    <p:extLst>
      <p:ext uri="{BB962C8B-B14F-4D97-AF65-F5344CB8AC3E}">
        <p14:creationId xmlns:p14="http://schemas.microsoft.com/office/powerpoint/2010/main" val="283213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9F0D64-FDB1-49F8-B75C-6D5FA06D3B1A}" type="datetimeFigureOut">
              <a:rPr lang="en-US" smtClean="0"/>
              <a:t>12/3/2018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B0B695-7CC1-44DD-BEA9-68A31D9998AD}" type="slidenum">
              <a:rPr lang="en-US" smtClean="0"/>
              <a:t>‹#›</a:t>
            </a:fld>
            <a:endParaRPr lang="en-US"/>
          </a:p>
        </p:txBody>
      </p:sp>
    </p:spTree>
    <p:extLst>
      <p:ext uri="{BB962C8B-B14F-4D97-AF65-F5344CB8AC3E}">
        <p14:creationId xmlns:p14="http://schemas.microsoft.com/office/powerpoint/2010/main" val="864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1</a:t>
            </a:fld>
            <a:endParaRPr lang="en-US"/>
          </a:p>
        </p:txBody>
      </p:sp>
    </p:spTree>
    <p:extLst>
      <p:ext uri="{BB962C8B-B14F-4D97-AF65-F5344CB8AC3E}">
        <p14:creationId xmlns:p14="http://schemas.microsoft.com/office/powerpoint/2010/main" val="2055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29</a:t>
            </a:fld>
            <a:endParaRPr lang="en-US"/>
          </a:p>
        </p:txBody>
      </p:sp>
    </p:spTree>
    <p:extLst>
      <p:ext uri="{BB962C8B-B14F-4D97-AF65-F5344CB8AC3E}">
        <p14:creationId xmlns:p14="http://schemas.microsoft.com/office/powerpoint/2010/main" val="73270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30</a:t>
            </a:fld>
            <a:endParaRPr lang="en-US" dirty="0"/>
          </a:p>
        </p:txBody>
      </p:sp>
    </p:spTree>
    <p:extLst>
      <p:ext uri="{BB962C8B-B14F-4D97-AF65-F5344CB8AC3E}">
        <p14:creationId xmlns:p14="http://schemas.microsoft.com/office/powerpoint/2010/main" val="215147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31</a:t>
            </a:fld>
            <a:endParaRPr lang="en-US"/>
          </a:p>
        </p:txBody>
      </p:sp>
    </p:spTree>
    <p:extLst>
      <p:ext uri="{BB962C8B-B14F-4D97-AF65-F5344CB8AC3E}">
        <p14:creationId xmlns:p14="http://schemas.microsoft.com/office/powerpoint/2010/main" val="73583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32</a:t>
            </a:fld>
            <a:endParaRPr lang="en-US"/>
          </a:p>
        </p:txBody>
      </p:sp>
    </p:spTree>
    <p:extLst>
      <p:ext uri="{BB962C8B-B14F-4D97-AF65-F5344CB8AC3E}">
        <p14:creationId xmlns:p14="http://schemas.microsoft.com/office/powerpoint/2010/main" val="138427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695-7CC1-44DD-BEA9-68A31D9998AD}" type="slidenum">
              <a:rPr lang="en-US" smtClean="0"/>
              <a:t>33</a:t>
            </a:fld>
            <a:endParaRPr lang="en-US"/>
          </a:p>
        </p:txBody>
      </p:sp>
    </p:spTree>
    <p:extLst>
      <p:ext uri="{BB962C8B-B14F-4D97-AF65-F5344CB8AC3E}">
        <p14:creationId xmlns:p14="http://schemas.microsoft.com/office/powerpoint/2010/main" val="171689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35</a:t>
            </a:fld>
            <a:endParaRPr lang="en-US"/>
          </a:p>
        </p:txBody>
      </p:sp>
    </p:spTree>
    <p:extLst>
      <p:ext uri="{BB962C8B-B14F-4D97-AF65-F5344CB8AC3E}">
        <p14:creationId xmlns:p14="http://schemas.microsoft.com/office/powerpoint/2010/main" val="756981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37</a:t>
            </a:fld>
            <a:endParaRPr lang="en-US"/>
          </a:p>
        </p:txBody>
      </p:sp>
    </p:spTree>
    <p:extLst>
      <p:ext uri="{BB962C8B-B14F-4D97-AF65-F5344CB8AC3E}">
        <p14:creationId xmlns:p14="http://schemas.microsoft.com/office/powerpoint/2010/main" val="350032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400A3-8310-4993-B98B-F33FA8797FF1}" type="slidenum">
              <a:rPr lang="en-US" smtClean="0"/>
              <a:t>42</a:t>
            </a:fld>
            <a:endParaRPr lang="en-US"/>
          </a:p>
        </p:txBody>
      </p:sp>
    </p:spTree>
    <p:extLst>
      <p:ext uri="{BB962C8B-B14F-4D97-AF65-F5344CB8AC3E}">
        <p14:creationId xmlns:p14="http://schemas.microsoft.com/office/powerpoint/2010/main" val="25666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400A3-8310-4993-B98B-F33FA8797FF1}" type="slidenum">
              <a:rPr lang="en-US" smtClean="0"/>
              <a:t>46</a:t>
            </a:fld>
            <a:endParaRPr lang="en-US"/>
          </a:p>
        </p:txBody>
      </p:sp>
    </p:spTree>
    <p:extLst>
      <p:ext uri="{BB962C8B-B14F-4D97-AF65-F5344CB8AC3E}">
        <p14:creationId xmlns:p14="http://schemas.microsoft.com/office/powerpoint/2010/main" val="726635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56</a:t>
            </a:fld>
            <a:endParaRPr lang="en-US"/>
          </a:p>
        </p:txBody>
      </p:sp>
    </p:spTree>
    <p:extLst>
      <p:ext uri="{BB962C8B-B14F-4D97-AF65-F5344CB8AC3E}">
        <p14:creationId xmlns:p14="http://schemas.microsoft.com/office/powerpoint/2010/main" val="14877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3</a:t>
            </a:fld>
            <a:endParaRPr lang="en-US" dirty="0"/>
          </a:p>
        </p:txBody>
      </p:sp>
    </p:spTree>
    <p:extLst>
      <p:ext uri="{BB962C8B-B14F-4D97-AF65-F5344CB8AC3E}">
        <p14:creationId xmlns:p14="http://schemas.microsoft.com/office/powerpoint/2010/main" val="3712254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58</a:t>
            </a:fld>
            <a:endParaRPr lang="en-US"/>
          </a:p>
        </p:txBody>
      </p:sp>
    </p:spTree>
    <p:extLst>
      <p:ext uri="{BB962C8B-B14F-4D97-AF65-F5344CB8AC3E}">
        <p14:creationId xmlns:p14="http://schemas.microsoft.com/office/powerpoint/2010/main" val="340210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66</a:t>
            </a:fld>
            <a:endParaRPr lang="en-US"/>
          </a:p>
        </p:txBody>
      </p:sp>
    </p:spTree>
    <p:extLst>
      <p:ext uri="{BB962C8B-B14F-4D97-AF65-F5344CB8AC3E}">
        <p14:creationId xmlns:p14="http://schemas.microsoft.com/office/powerpoint/2010/main" val="32124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5</a:t>
            </a:fld>
            <a:endParaRPr lang="en-US" dirty="0"/>
          </a:p>
        </p:txBody>
      </p:sp>
    </p:spTree>
    <p:extLst>
      <p:ext uri="{BB962C8B-B14F-4D97-AF65-F5344CB8AC3E}">
        <p14:creationId xmlns:p14="http://schemas.microsoft.com/office/powerpoint/2010/main" val="259194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6</a:t>
            </a:fld>
            <a:endParaRPr lang="en-US" dirty="0"/>
          </a:p>
        </p:txBody>
      </p:sp>
    </p:spTree>
    <p:extLst>
      <p:ext uri="{BB962C8B-B14F-4D97-AF65-F5344CB8AC3E}">
        <p14:creationId xmlns:p14="http://schemas.microsoft.com/office/powerpoint/2010/main" val="112171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7</a:t>
            </a:fld>
            <a:endParaRPr lang="en-US" dirty="0"/>
          </a:p>
        </p:txBody>
      </p:sp>
    </p:spTree>
    <p:extLst>
      <p:ext uri="{BB962C8B-B14F-4D97-AF65-F5344CB8AC3E}">
        <p14:creationId xmlns:p14="http://schemas.microsoft.com/office/powerpoint/2010/main" val="290730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10</a:t>
            </a:fld>
            <a:endParaRPr lang="en-US" dirty="0"/>
          </a:p>
        </p:txBody>
      </p:sp>
    </p:spTree>
    <p:extLst>
      <p:ext uri="{BB962C8B-B14F-4D97-AF65-F5344CB8AC3E}">
        <p14:creationId xmlns:p14="http://schemas.microsoft.com/office/powerpoint/2010/main" val="329171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12</a:t>
            </a:fld>
            <a:endParaRPr lang="en-US" dirty="0"/>
          </a:p>
        </p:txBody>
      </p:sp>
    </p:spTree>
    <p:extLst>
      <p:ext uri="{BB962C8B-B14F-4D97-AF65-F5344CB8AC3E}">
        <p14:creationId xmlns:p14="http://schemas.microsoft.com/office/powerpoint/2010/main" val="122567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13</a:t>
            </a:fld>
            <a:endParaRPr lang="en-US" dirty="0"/>
          </a:p>
        </p:txBody>
      </p:sp>
    </p:spTree>
    <p:extLst>
      <p:ext uri="{BB962C8B-B14F-4D97-AF65-F5344CB8AC3E}">
        <p14:creationId xmlns:p14="http://schemas.microsoft.com/office/powerpoint/2010/main" val="378781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23</a:t>
            </a:fld>
            <a:endParaRPr lang="en-US"/>
          </a:p>
        </p:txBody>
      </p:sp>
    </p:spTree>
    <p:extLst>
      <p:ext uri="{BB962C8B-B14F-4D97-AF65-F5344CB8AC3E}">
        <p14:creationId xmlns:p14="http://schemas.microsoft.com/office/powerpoint/2010/main" val="4219969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7BD46A6-4A88-2346-A7C1-8913483CEB5F}" type="datetimeFigureOut">
              <a:rPr lang="en-US" smtClean="0"/>
              <a:t>12/3/2018</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4715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40695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14195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12/3/2018</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392951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830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44881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6611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60668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46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2883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25682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0438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32250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95391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968410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39063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12/3/2018</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6740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54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18129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4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771977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24549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44064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704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7069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667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849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53547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12/3/2018</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77607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3724" y="2130425"/>
            <a:ext cx="600447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6236" y="3886200"/>
            <a:ext cx="44994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3429855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4517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D46A6-4A88-2346-A7C1-8913483CEB5F}"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6372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2231" y="4406900"/>
            <a:ext cx="605248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42231" y="2906713"/>
            <a:ext cx="60524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76971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5584"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9279"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4CDD60-5ABD-C245-AE4A-5839784B7BB6}"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96123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69279"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69279"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1775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270179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2140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9178" y="761610"/>
            <a:ext cx="2454381" cy="119051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38489" y="761610"/>
            <a:ext cx="384831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4405" y="2031610"/>
            <a:ext cx="2439155"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8625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492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74927"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7492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97102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68009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7998" y="1119481"/>
            <a:ext cx="1828801"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119481"/>
            <a:ext cx="41910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2197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D46A6-4A88-2346-A7C1-8913483CEB5F}"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3479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D46A6-4A88-2346-A7C1-8913483CEB5F}"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4520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D46A6-4A88-2346-A7C1-8913483CEB5F}"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1327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D46A6-4A88-2346-A7C1-8913483CEB5F}"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2108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110555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D46A6-4A88-2346-A7C1-8913483CEB5F}" type="datetimeFigureOut">
              <a:rPr lang="en-US" smtClean="0"/>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73892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1773768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627513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5584" y="402964"/>
            <a:ext cx="6411215"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75584" y="1699363"/>
            <a:ext cx="6411215" cy="43174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0" y="6356350"/>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12/3/2018</a:t>
            </a:fld>
            <a:endParaRPr lang="en-US"/>
          </a:p>
        </p:txBody>
      </p:sp>
      <p:sp>
        <p:nvSpPr>
          <p:cNvPr id="5" name="Footer Placeholder 4"/>
          <p:cNvSpPr>
            <a:spLocks noGrp="1"/>
          </p:cNvSpPr>
          <p:nvPr>
            <p:ph type="ftr" sz="quarter" idx="3"/>
          </p:nvPr>
        </p:nvSpPr>
        <p:spPr>
          <a:xfrm>
            <a:off x="4572000" y="6356350"/>
            <a:ext cx="1828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7999" y="6356350"/>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8972088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ashreceiptselp@ttuhsc.edu" TargetMode="External"/><Relationship Id="rId2" Type="http://schemas.openxmlformats.org/officeDocument/2006/relationships/hyperlink" Target="mailto:sbselp@ttuhsc.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elpaso.ttuhsc.edu/fiscal/businessaffairs/paymentservices/Links.aspx" TargetMode="External"/><Relationship Id="rId2" Type="http://schemas.openxmlformats.org/officeDocument/2006/relationships/hyperlink" Target="http://elpaso.ttuhsc.edu/elpaso/opp/" TargetMode="External"/><Relationship Id="rId1" Type="http://schemas.openxmlformats.org/officeDocument/2006/relationships/slideLayout" Target="../slideLayouts/slideLayout3.xml"/><Relationship Id="rId4" Type="http://schemas.openxmlformats.org/officeDocument/2006/relationships/hyperlink" Target="http://elpaso.ttuhsc.edu/fiscal/businessaffairs/paymentservices/_documents/National-Travel-System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lpaso.ttuhsc.edu/fiscal/businessaffairs/paymentservices/_documents/National-Travel-Systems.pdf"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TTUTravel@nationaltravelsystems.co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urchasingelp@ttuhsc.edu"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elpaso.ttuhsc.edu/fiscal/businessaffairs/purchasing/links.asp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PurchasingELP@ttuhsc.ed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ElPasoITSecurity@ttuhsc.ed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elpaso.ttuhsc.edu/opp/_documents/52/op5213.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elpaso.ttuhsc.edu/opp/_documents/52/op5213b.pdf" TargetMode="External"/><Relationship Id="rId4" Type="http://schemas.openxmlformats.org/officeDocument/2006/relationships/hyperlink" Target="http://elpaso.ttuhsc.edu/opp/_documents/52/op5213a.pdf"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elpaso.ttuhsc.edu/fiscal/businessaffairs/finsysmgt/TEAM-App.asp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FsmElp@ttuhsc.edu"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baelp-asset.accounting@ttuhsc.edu"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69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692" y="924921"/>
            <a:ext cx="8432712" cy="6263253"/>
          </a:xfrm>
          <a:prstGeom prst="rect">
            <a:avLst/>
          </a:prstGeom>
          <a:noFill/>
        </p:spPr>
        <p:txBody>
          <a:bodyPr wrap="square" rtlCol="0">
            <a:spAutoFit/>
          </a:bodyPr>
          <a:lstStyle/>
          <a:p>
            <a:pPr algn="ctr"/>
            <a:r>
              <a:rPr lang="en-US" sz="4500" dirty="0" smtClean="0"/>
              <a:t>Credit Card Processing</a:t>
            </a:r>
          </a:p>
          <a:p>
            <a:endParaRPr lang="en-US" sz="500" dirty="0" smtClean="0"/>
          </a:p>
          <a:p>
            <a:r>
              <a:rPr lang="en-US" sz="2500" dirty="0" smtClean="0"/>
              <a:t>Changes are coming soon:</a:t>
            </a:r>
          </a:p>
          <a:p>
            <a:endParaRPr lang="en-US" sz="2500" dirty="0" smtClean="0"/>
          </a:p>
          <a:p>
            <a:pPr marL="342900" indent="-342900">
              <a:buFont typeface="Arial" panose="020B0604020202020204" pitchFamily="34" charset="0"/>
              <a:buChar char="•"/>
            </a:pPr>
            <a:r>
              <a:rPr lang="en-US" sz="2500" dirty="0" smtClean="0"/>
              <a:t>TTUHSC El Paso will transition credit card payment processing from Global Payment Services to Bank of America.</a:t>
            </a:r>
          </a:p>
          <a:p>
            <a:pPr marL="342900" indent="-342900">
              <a:buFont typeface="Arial" panose="020B0604020202020204" pitchFamily="34" charset="0"/>
              <a:buChar char="•"/>
            </a:pPr>
            <a:r>
              <a:rPr lang="en-US" sz="2500" dirty="0" smtClean="0"/>
              <a:t>The transition is expected to be completed in early 2019.</a:t>
            </a:r>
            <a:endParaRPr lang="en-US" sz="2500" dirty="0"/>
          </a:p>
          <a:p>
            <a:pPr marL="342900" indent="-342900">
              <a:buFont typeface="Arial" panose="020B0604020202020204" pitchFamily="34" charset="0"/>
              <a:buChar char="•"/>
            </a:pPr>
            <a:r>
              <a:rPr lang="en-US" sz="2500" dirty="0" smtClean="0"/>
              <a:t>Departments with credit card terminals may require a new terminal.</a:t>
            </a:r>
            <a:endParaRPr lang="en-US" sz="2500" dirty="0"/>
          </a:p>
          <a:p>
            <a:pPr marL="342900" indent="-342900">
              <a:buFont typeface="Arial" panose="020B0604020202020204" pitchFamily="34" charset="0"/>
              <a:buChar char="•"/>
            </a:pPr>
            <a:r>
              <a:rPr lang="en-US" sz="2500" dirty="0" smtClean="0"/>
              <a:t>All departments that accept credit card payments will be issued a new merchant ID.</a:t>
            </a:r>
          </a:p>
          <a:p>
            <a:pPr marL="342900" indent="-342900">
              <a:buFont typeface="Arial" panose="020B0604020202020204" pitchFamily="34" charset="0"/>
              <a:buChar char="•"/>
            </a:pPr>
            <a:r>
              <a:rPr lang="en-US" sz="2500" dirty="0"/>
              <a:t>C</a:t>
            </a:r>
            <a:r>
              <a:rPr lang="en-US" sz="2500" dirty="0" smtClean="0"/>
              <a:t>linical departments solely using </a:t>
            </a:r>
            <a:r>
              <a:rPr lang="en-US" sz="2500" dirty="0" err="1" smtClean="0"/>
              <a:t>Phreesia</a:t>
            </a:r>
            <a:r>
              <a:rPr lang="en-US" sz="2500" dirty="0" smtClean="0"/>
              <a:t> will not be impacted.</a:t>
            </a:r>
          </a:p>
          <a:p>
            <a:endParaRPr lang="en-US" sz="2000" dirty="0" smtClean="0"/>
          </a:p>
          <a:p>
            <a:pPr marL="342900" indent="-342900">
              <a:buFont typeface="Arial" panose="020B0604020202020204" pitchFamily="34" charset="0"/>
              <a:buChar char="•"/>
            </a:pPr>
            <a:endParaRPr lang="en-US" sz="2000" dirty="0" smtClean="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2086607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267" y="684623"/>
            <a:ext cx="7772400" cy="1470025"/>
          </a:xfrm>
        </p:spPr>
        <p:txBody>
          <a:bodyPr>
            <a:normAutofit/>
          </a:bodyPr>
          <a:lstStyle/>
          <a:p>
            <a:r>
              <a:rPr lang="en-US" sz="4500" dirty="0" smtClean="0"/>
              <a:t>Credit Card Processing</a:t>
            </a:r>
            <a:endParaRPr lang="en-US" sz="4500" dirty="0"/>
          </a:p>
        </p:txBody>
      </p:sp>
      <p:sp>
        <p:nvSpPr>
          <p:cNvPr id="3" name="Subtitle 2"/>
          <p:cNvSpPr>
            <a:spLocks noGrp="1"/>
          </p:cNvSpPr>
          <p:nvPr>
            <p:ph type="subTitle" idx="1"/>
          </p:nvPr>
        </p:nvSpPr>
        <p:spPr>
          <a:xfrm>
            <a:off x="778267" y="1952090"/>
            <a:ext cx="7677364" cy="4335694"/>
          </a:xfrm>
        </p:spPr>
        <p:txBody>
          <a:bodyPr>
            <a:normAutofit/>
          </a:bodyPr>
          <a:lstStyle/>
          <a:p>
            <a:pPr algn="l"/>
            <a:r>
              <a:rPr lang="en-US" sz="2500" dirty="0">
                <a:solidFill>
                  <a:schemeClr val="tx1"/>
                </a:solidFill>
              </a:rPr>
              <a:t>Changes are coming soon</a:t>
            </a:r>
            <a:r>
              <a:rPr lang="en-US" sz="2500" dirty="0" smtClean="0">
                <a:solidFill>
                  <a:schemeClr val="tx1"/>
                </a:solidFill>
              </a:rPr>
              <a:t>:</a:t>
            </a:r>
          </a:p>
          <a:p>
            <a:pPr algn="l"/>
            <a:endParaRPr lang="en-US" sz="2500" dirty="0">
              <a:solidFill>
                <a:schemeClr val="tx1"/>
              </a:solidFill>
            </a:endParaRPr>
          </a:p>
          <a:p>
            <a:pPr marL="342900" indent="-342900" algn="l">
              <a:buFont typeface="Arial" panose="020B0604020202020204" pitchFamily="34" charset="0"/>
              <a:buChar char="•"/>
            </a:pPr>
            <a:r>
              <a:rPr lang="en-US" sz="2500" dirty="0" err="1">
                <a:solidFill>
                  <a:schemeClr val="tx1"/>
                </a:solidFill>
              </a:rPr>
              <a:t>Touchnet</a:t>
            </a:r>
            <a:r>
              <a:rPr lang="en-US" sz="2500" dirty="0">
                <a:solidFill>
                  <a:schemeClr val="tx1"/>
                </a:solidFill>
              </a:rPr>
              <a:t> will be disabled for approximately 4 hours during the conversion process. </a:t>
            </a:r>
          </a:p>
          <a:p>
            <a:pPr marL="342900" indent="-342900" algn="l">
              <a:buFont typeface="Arial" panose="020B0604020202020204" pitchFamily="34" charset="0"/>
              <a:buChar char="•"/>
            </a:pPr>
            <a:r>
              <a:rPr lang="en-US" sz="2500" dirty="0">
                <a:solidFill>
                  <a:schemeClr val="tx1"/>
                </a:solidFill>
              </a:rPr>
              <a:t>Once the conversion to Bank of America is completed, you will no longer be able to perform credit transactions through the previous processor.</a:t>
            </a:r>
          </a:p>
          <a:p>
            <a:endParaRPr lang="en-US" dirty="0"/>
          </a:p>
        </p:txBody>
      </p:sp>
    </p:spTree>
    <p:extLst>
      <p:ext uri="{BB962C8B-B14F-4D97-AF65-F5344CB8AC3E}">
        <p14:creationId xmlns:p14="http://schemas.microsoft.com/office/powerpoint/2010/main" val="232571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0595" y="842482"/>
            <a:ext cx="8607373" cy="6247864"/>
          </a:xfrm>
          <a:prstGeom prst="rect">
            <a:avLst/>
          </a:prstGeom>
          <a:noFill/>
        </p:spPr>
        <p:txBody>
          <a:bodyPr wrap="square" rtlCol="0">
            <a:spAutoFit/>
          </a:bodyPr>
          <a:lstStyle/>
          <a:p>
            <a:pPr algn="ctr"/>
            <a:r>
              <a:rPr lang="en-US" sz="4500" dirty="0" smtClean="0"/>
              <a:t>Credit Card Processing</a:t>
            </a:r>
          </a:p>
          <a:p>
            <a:endParaRPr lang="en-US" sz="500" dirty="0" smtClean="0"/>
          </a:p>
          <a:p>
            <a:r>
              <a:rPr lang="en-US" sz="2400" dirty="0" smtClean="0"/>
              <a:t>What remains the same:</a:t>
            </a:r>
          </a:p>
          <a:p>
            <a:endParaRPr lang="en-US" sz="1400" dirty="0" smtClean="0"/>
          </a:p>
          <a:p>
            <a:pPr marL="342900" indent="-342900">
              <a:buFont typeface="Arial" panose="020B0604020202020204" pitchFamily="34" charset="0"/>
              <a:buChar char="•"/>
            </a:pPr>
            <a:r>
              <a:rPr lang="en-US" sz="2400" dirty="0" smtClean="0"/>
              <a:t>Credit card terminals must be batched and settled daily.</a:t>
            </a:r>
          </a:p>
          <a:p>
            <a:pPr marL="342900" indent="-342900">
              <a:buFont typeface="Arial" panose="020B0604020202020204" pitchFamily="34" charset="0"/>
              <a:buChar char="•"/>
            </a:pPr>
            <a:r>
              <a:rPr lang="en-US" sz="2400" dirty="0" smtClean="0"/>
              <a:t>Credit card payment transactions must be cash receipted daily.</a:t>
            </a:r>
          </a:p>
          <a:p>
            <a:pPr lvl="1"/>
            <a:r>
              <a:rPr lang="en-US" sz="2400" dirty="0" smtClean="0"/>
              <a:t> - Be sure to select the correct merchant ID from the drop-down list.</a:t>
            </a:r>
            <a:endParaRPr lang="en-US" sz="2400" dirty="0"/>
          </a:p>
          <a:p>
            <a:pPr marL="342900" indent="-342900">
              <a:buFont typeface="Arial" panose="020B0604020202020204" pitchFamily="34" charset="0"/>
              <a:buChar char="•"/>
            </a:pPr>
            <a:r>
              <a:rPr lang="en-US" sz="2400" dirty="0" smtClean="0"/>
              <a:t>The daily settlement report must be attached to the cash receipt.</a:t>
            </a:r>
            <a:endParaRPr lang="en-US" sz="2400" dirty="0"/>
          </a:p>
          <a:p>
            <a:pPr marL="342900" indent="-342900">
              <a:buFont typeface="Arial" panose="020B0604020202020204" pitchFamily="34" charset="0"/>
              <a:buChar char="•"/>
            </a:pPr>
            <a:r>
              <a:rPr lang="en-US" sz="2400" dirty="0" smtClean="0"/>
              <a:t>It is the department’s responsibility to reconcile all credit card payments back to the general ledger to ensure that all credit card payments processed through a terminal or through </a:t>
            </a:r>
            <a:r>
              <a:rPr lang="en-US" sz="2400" dirty="0" err="1" smtClean="0"/>
              <a:t>TouchNet</a:t>
            </a:r>
            <a:r>
              <a:rPr lang="en-US" sz="2400" dirty="0" smtClean="0"/>
              <a:t> are reflected as revenue.</a:t>
            </a:r>
          </a:p>
          <a:p>
            <a:pPr marL="342900" indent="-342900">
              <a:buFont typeface="Arial" panose="020B0604020202020204" pitchFamily="34" charset="0"/>
              <a:buChar char="•"/>
            </a:pPr>
            <a:endParaRPr lang="en-US" sz="2000" dirty="0"/>
          </a:p>
          <a:p>
            <a:endParaRPr lang="en-US" sz="2000" dirty="0" smtClean="0"/>
          </a:p>
          <a:p>
            <a:pPr marL="342900" indent="-342900">
              <a:buFont typeface="Arial" panose="020B0604020202020204" pitchFamily="34" charset="0"/>
              <a:buChar char="•"/>
            </a:pPr>
            <a:endParaRPr lang="en-US" sz="2000" dirty="0" smtClean="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2523025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692" y="924920"/>
            <a:ext cx="8484083" cy="6494085"/>
          </a:xfrm>
          <a:prstGeom prst="rect">
            <a:avLst/>
          </a:prstGeom>
          <a:noFill/>
        </p:spPr>
        <p:txBody>
          <a:bodyPr wrap="square" rtlCol="0">
            <a:spAutoFit/>
          </a:bodyPr>
          <a:lstStyle/>
          <a:p>
            <a:pPr algn="ctr"/>
            <a:r>
              <a:rPr lang="en-US" sz="4500" dirty="0" smtClean="0"/>
              <a:t>Credit Card Processing</a:t>
            </a:r>
          </a:p>
          <a:p>
            <a:endParaRPr lang="en-US" sz="500" dirty="0" smtClean="0"/>
          </a:p>
          <a:p>
            <a:r>
              <a:rPr lang="en-US" sz="2500" dirty="0" smtClean="0"/>
              <a:t>Credit Card Refunds:</a:t>
            </a:r>
          </a:p>
          <a:p>
            <a:endParaRPr lang="en-US" sz="2500" dirty="0" smtClean="0"/>
          </a:p>
          <a:p>
            <a:pPr marL="342900" indent="-342900">
              <a:buFont typeface="Arial" panose="020B0604020202020204" pitchFamily="34" charset="0"/>
              <a:buChar char="•"/>
            </a:pPr>
            <a:r>
              <a:rPr lang="en-US" sz="2500" dirty="0" smtClean="0"/>
              <a:t>Each department is responsible for processing credit card refunds, whether online or through a terminal.</a:t>
            </a:r>
            <a:endParaRPr lang="en-US" sz="2500" dirty="0"/>
          </a:p>
          <a:p>
            <a:pPr marL="342900" indent="-342900">
              <a:buFont typeface="Arial" panose="020B0604020202020204" pitchFamily="34" charset="0"/>
              <a:buChar char="•"/>
            </a:pPr>
            <a:r>
              <a:rPr lang="en-US" sz="2500" dirty="0" smtClean="0"/>
              <a:t>It is the department’s responsibility to confirm that the original payment transaction was processed prior to issuing a refund.</a:t>
            </a:r>
          </a:p>
          <a:p>
            <a:pPr marL="342900" indent="-342900">
              <a:buFont typeface="Arial" panose="020B0604020202020204" pitchFamily="34" charset="0"/>
              <a:buChar char="•"/>
            </a:pPr>
            <a:r>
              <a:rPr lang="en-US" sz="2500" dirty="0" smtClean="0"/>
              <a:t>Credit card refunds originating through a credit card terminal must be cash receipted and all supporting documentation must be attached to the cash receipt.</a:t>
            </a:r>
          </a:p>
          <a:p>
            <a:pPr marL="342900" indent="-342900">
              <a:buFont typeface="Arial" panose="020B0604020202020204" pitchFamily="34" charset="0"/>
              <a:buChar char="•"/>
            </a:pPr>
            <a:endParaRPr lang="en-US" sz="2000" dirty="0"/>
          </a:p>
          <a:p>
            <a:endParaRPr lang="en-US" sz="2000" dirty="0"/>
          </a:p>
          <a:p>
            <a:endParaRPr lang="en-US" sz="2000" dirty="0" smtClean="0"/>
          </a:p>
          <a:p>
            <a:pPr marL="342900" indent="-342900">
              <a:buFont typeface="Arial" panose="020B0604020202020204" pitchFamily="34" charset="0"/>
              <a:buChar char="•"/>
            </a:pPr>
            <a:endParaRPr lang="en-US" sz="2000" dirty="0" smtClean="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2132710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5293" y="1322753"/>
            <a:ext cx="6400800" cy="3944816"/>
          </a:xfrm>
        </p:spPr>
        <p:txBody>
          <a:bodyPr>
            <a:normAutofit/>
          </a:bodyPr>
          <a:lstStyle/>
          <a:p>
            <a:r>
              <a:rPr lang="en-US" dirty="0">
                <a:solidFill>
                  <a:schemeClr val="tx1"/>
                </a:solidFill>
              </a:rPr>
              <a:t>Contact </a:t>
            </a:r>
            <a:r>
              <a:rPr lang="en-US" dirty="0" smtClean="0">
                <a:solidFill>
                  <a:schemeClr val="tx1"/>
                </a:solidFill>
              </a:rPr>
              <a:t>Student Business Services at </a:t>
            </a:r>
            <a:r>
              <a:rPr lang="en-US" u="sng" dirty="0" smtClean="0">
                <a:solidFill>
                  <a:schemeClr val="tx1"/>
                </a:solidFill>
                <a:hlinkClick r:id="rId2"/>
              </a:rPr>
              <a:t>sbselp@ttuhsc.edu</a:t>
            </a:r>
            <a:endParaRPr lang="en-US" u="sng" dirty="0">
              <a:solidFill>
                <a:schemeClr val="tx1"/>
              </a:solidFill>
            </a:endParaRPr>
          </a:p>
          <a:p>
            <a:r>
              <a:rPr lang="en-US" dirty="0" smtClean="0">
                <a:solidFill>
                  <a:schemeClr val="tx1"/>
                </a:solidFill>
              </a:rPr>
              <a:t>Or call 215-5680</a:t>
            </a:r>
          </a:p>
          <a:p>
            <a:endParaRPr lang="en-US" dirty="0" smtClean="0">
              <a:solidFill>
                <a:schemeClr val="tx1"/>
              </a:solidFill>
            </a:endParaRPr>
          </a:p>
          <a:p>
            <a:r>
              <a:rPr lang="en-US" dirty="0" smtClean="0">
                <a:solidFill>
                  <a:schemeClr val="tx1"/>
                </a:solidFill>
              </a:rPr>
              <a:t>For questions regarding cash receipts or the Cash Receipt System, email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cashreceiptselp@ttuhsc.edu</a:t>
            </a:r>
            <a:endParaRPr lang="en-US" dirty="0">
              <a:solidFill>
                <a:schemeClr val="tx1"/>
              </a:solidFill>
            </a:endParaRPr>
          </a:p>
          <a:p>
            <a:endParaRPr lang="en-US" u="sng" dirty="0" smtClean="0">
              <a:solidFill>
                <a:schemeClr val="tx1"/>
              </a:solidFill>
            </a:endParaRPr>
          </a:p>
          <a:p>
            <a:endParaRPr lang="en-US" u="sng"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42781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49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43" y="3208110"/>
            <a:ext cx="8409214" cy="1470025"/>
          </a:xfrm>
        </p:spPr>
        <p:txBody>
          <a:bodyPr>
            <a:normAutofit fontScale="90000"/>
          </a:bodyPr>
          <a:lstStyle/>
          <a:p>
            <a:r>
              <a:rPr lang="en-US" sz="5300" dirty="0" smtClean="0"/>
              <a:t>Payment Services</a:t>
            </a:r>
            <a:br>
              <a:rPr lang="en-US" sz="5300" dirty="0" smtClean="0"/>
            </a:br>
            <a:r>
              <a:rPr lang="en-US" sz="5300" dirty="0" smtClean="0"/>
              <a:t>Quarterly </a:t>
            </a:r>
            <a:r>
              <a:rPr lang="en-US" sz="5300" dirty="0"/>
              <a:t>Update</a:t>
            </a:r>
            <a:r>
              <a:rPr lang="en-US" dirty="0"/>
              <a:t/>
            </a:r>
            <a:br>
              <a:rPr lang="en-US" dirty="0"/>
            </a:br>
            <a:r>
              <a:rPr lang="en-US" b="1" dirty="0"/>
              <a:t/>
            </a:r>
            <a:br>
              <a:rPr lang="en-US" b="1" dirty="0"/>
            </a:br>
            <a:r>
              <a:rPr lang="en-US" dirty="0" smtClean="0"/>
              <a:t/>
            </a:r>
            <a:br>
              <a:rPr lang="en-US" dirty="0" smtClean="0"/>
            </a:br>
            <a:endParaRPr lang="en-US" dirty="0"/>
          </a:p>
        </p:txBody>
      </p:sp>
    </p:spTree>
    <p:extLst>
      <p:ext uri="{BB962C8B-B14F-4D97-AF65-F5344CB8AC3E}">
        <p14:creationId xmlns:p14="http://schemas.microsoft.com/office/powerpoint/2010/main" val="3933205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10568"/>
            <a:ext cx="7772400" cy="1470025"/>
          </a:xfrm>
        </p:spPr>
        <p:txBody>
          <a:bodyPr>
            <a:normAutofit/>
          </a:bodyPr>
          <a:lstStyle/>
          <a:p>
            <a:r>
              <a:rPr lang="en-US" sz="4800" dirty="0" smtClean="0"/>
              <a:t>Travel Services</a:t>
            </a:r>
            <a:endParaRPr lang="en-US" sz="4800" dirty="0"/>
          </a:p>
        </p:txBody>
      </p:sp>
    </p:spTree>
    <p:extLst>
      <p:ext uri="{BB962C8B-B14F-4D97-AF65-F5344CB8AC3E}">
        <p14:creationId xmlns:p14="http://schemas.microsoft.com/office/powerpoint/2010/main" val="12227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State Travel Agency and State </a:t>
            </a:r>
            <a:r>
              <a:rPr lang="en-US" u="sng" dirty="0"/>
              <a:t>Grant Fund </a:t>
            </a:r>
            <a:r>
              <a:rPr lang="en-US" dirty="0"/>
              <a:t>Travel Requirements </a:t>
            </a:r>
          </a:p>
        </p:txBody>
      </p:sp>
      <p:sp>
        <p:nvSpPr>
          <p:cNvPr id="3" name="Content Placeholder 2"/>
          <p:cNvSpPr>
            <a:spLocks noGrp="1"/>
          </p:cNvSpPr>
          <p:nvPr>
            <p:ph idx="1"/>
          </p:nvPr>
        </p:nvSpPr>
        <p:spPr>
          <a:xfrm>
            <a:off x="457200" y="2561542"/>
            <a:ext cx="8229600" cy="3708459"/>
          </a:xfrm>
        </p:spPr>
        <p:txBody>
          <a:bodyPr>
            <a:normAutofit fontScale="77500" lnSpcReduction="20000"/>
          </a:bodyPr>
          <a:lstStyle/>
          <a:p>
            <a:r>
              <a:rPr lang="en-US" dirty="0"/>
              <a:t>The Texas Administrative Code (TAC) Section 20.413 directs the use of a </a:t>
            </a:r>
            <a:r>
              <a:rPr lang="en-US" dirty="0" smtClean="0"/>
              <a:t>state-issued </a:t>
            </a:r>
            <a:r>
              <a:rPr lang="en-US" dirty="0"/>
              <a:t>travel card for all travel expenditures using </a:t>
            </a:r>
            <a:r>
              <a:rPr lang="en-US" dirty="0" smtClean="0"/>
              <a:t>state </a:t>
            </a:r>
            <a:r>
              <a:rPr lang="en-US" dirty="0"/>
              <a:t>grant funds (funds beginning with 22).</a:t>
            </a:r>
          </a:p>
          <a:p>
            <a:r>
              <a:rPr lang="en-US" dirty="0"/>
              <a:t>Beginning </a:t>
            </a:r>
            <a:r>
              <a:rPr lang="en-US" dirty="0" smtClean="0"/>
              <a:t>Sept. </a:t>
            </a:r>
            <a:r>
              <a:rPr lang="en-US" dirty="0"/>
              <a:t>1, 2018, all TTUHSC El Paso </a:t>
            </a:r>
            <a:r>
              <a:rPr lang="en-US" dirty="0" smtClean="0"/>
              <a:t>employees </a:t>
            </a:r>
            <a:r>
              <a:rPr lang="en-US" dirty="0"/>
              <a:t>should use the </a:t>
            </a:r>
            <a:r>
              <a:rPr lang="en-US" dirty="0" smtClean="0"/>
              <a:t>state-issued </a:t>
            </a:r>
            <a:r>
              <a:rPr lang="en-US" dirty="0"/>
              <a:t>travel card to purchase travel services when traveling on state grant funds. Travel services for airfare shall be charged to the </a:t>
            </a:r>
            <a:r>
              <a:rPr lang="en-US" dirty="0" smtClean="0"/>
              <a:t>state-issued </a:t>
            </a:r>
            <a:r>
              <a:rPr lang="en-US" dirty="0"/>
              <a:t>travel card. Travel services for lodging, rental vehicles and other necessary travel expense shall be charged to the </a:t>
            </a:r>
            <a:r>
              <a:rPr lang="en-US" dirty="0" smtClean="0"/>
              <a:t>state-issued </a:t>
            </a:r>
            <a:r>
              <a:rPr lang="en-US" dirty="0"/>
              <a:t>travel card, when feasible.</a:t>
            </a:r>
          </a:p>
          <a:p>
            <a:endParaRPr lang="en-US" dirty="0"/>
          </a:p>
        </p:txBody>
      </p:sp>
    </p:spTree>
    <p:extLst>
      <p:ext uri="{BB962C8B-B14F-4D97-AF65-F5344CB8AC3E}">
        <p14:creationId xmlns:p14="http://schemas.microsoft.com/office/powerpoint/2010/main" val="3721284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New: State Travel Agency and State </a:t>
            </a:r>
            <a:r>
              <a:rPr lang="en-US" u="sng" dirty="0"/>
              <a:t>Grant Fund </a:t>
            </a:r>
            <a:r>
              <a:rPr lang="en-US" dirty="0"/>
              <a:t>Travel Requirements </a:t>
            </a:r>
          </a:p>
        </p:txBody>
      </p:sp>
      <p:sp>
        <p:nvSpPr>
          <p:cNvPr id="5" name="Content Placeholder 4"/>
          <p:cNvSpPr>
            <a:spLocks noGrp="1"/>
          </p:cNvSpPr>
          <p:nvPr>
            <p:ph idx="1"/>
          </p:nvPr>
        </p:nvSpPr>
        <p:spPr/>
        <p:txBody>
          <a:bodyPr>
            <a:noAutofit/>
          </a:bodyPr>
          <a:lstStyle/>
          <a:p>
            <a:r>
              <a:rPr lang="en-US" sz="2300" dirty="0"/>
              <a:t>A TTUHSC El Paso employee who expects to travel on official state business using </a:t>
            </a:r>
            <a:r>
              <a:rPr lang="en-US" sz="2300" dirty="0" smtClean="0"/>
              <a:t>state </a:t>
            </a:r>
            <a:r>
              <a:rPr lang="en-US" sz="2300" dirty="0"/>
              <a:t>grant funds should apply for a </a:t>
            </a:r>
            <a:r>
              <a:rPr lang="en-US" sz="2300" dirty="0" smtClean="0"/>
              <a:t>state-issued </a:t>
            </a:r>
            <a:r>
              <a:rPr lang="en-US" sz="2300" dirty="0"/>
              <a:t>travel card (HSCEP </a:t>
            </a:r>
            <a:r>
              <a:rPr lang="en-US" sz="2300" dirty="0">
                <a:hlinkClick r:id="rId2"/>
              </a:rPr>
              <a:t>OP 79.11</a:t>
            </a:r>
            <a:r>
              <a:rPr lang="en-US" sz="2300" dirty="0"/>
              <a:t>). Instructions outlining the application process can be found on the Payment Services website under </a:t>
            </a:r>
            <a:r>
              <a:rPr lang="en-US" sz="2300" dirty="0">
                <a:hlinkClick r:id="rId3"/>
              </a:rPr>
              <a:t>Helpful Links-Travel-Application Procedures</a:t>
            </a:r>
            <a:r>
              <a:rPr lang="en-US" sz="2300" dirty="0" smtClean="0"/>
              <a:t>.</a:t>
            </a:r>
          </a:p>
          <a:p>
            <a:r>
              <a:rPr lang="en-US" sz="2300" dirty="0"/>
              <a:t>To meet the requirements of TAC Section 20.413, employees who are denied a travel card and traveling on official state business using state grant </a:t>
            </a:r>
            <a:r>
              <a:rPr lang="en-US" sz="2300" dirty="0" smtClean="0"/>
              <a:t>funds </a:t>
            </a:r>
            <a:r>
              <a:rPr lang="en-US" sz="2300" dirty="0"/>
              <a:t>will be instructed to use the </a:t>
            </a:r>
            <a:r>
              <a:rPr lang="en-US" sz="2300" dirty="0" smtClean="0"/>
              <a:t>state-contracted </a:t>
            </a:r>
            <a:r>
              <a:rPr lang="en-US" sz="2300" dirty="0"/>
              <a:t>travel agent </a:t>
            </a:r>
            <a:r>
              <a:rPr lang="en-US" sz="2300" dirty="0">
                <a:hlinkClick r:id="rId4"/>
              </a:rPr>
              <a:t>National Travel Systems (NTS)</a:t>
            </a:r>
            <a:r>
              <a:rPr lang="en-US" sz="2300" dirty="0"/>
              <a:t>.  The airline ticket will be charged to the Business Travel Account (BTA) (HSCEP </a:t>
            </a:r>
            <a:r>
              <a:rPr lang="en-US" sz="2300" dirty="0">
                <a:hlinkClick r:id="rId2"/>
              </a:rPr>
              <a:t>OP 79.05</a:t>
            </a:r>
            <a:r>
              <a:rPr lang="en-US" sz="2300" dirty="0" smtClean="0"/>
              <a:t>).</a:t>
            </a:r>
          </a:p>
          <a:p>
            <a:endParaRPr lang="en-US" sz="2400" dirty="0"/>
          </a:p>
        </p:txBody>
      </p:sp>
    </p:spTree>
    <p:extLst>
      <p:ext uri="{BB962C8B-B14F-4D97-AF65-F5344CB8AC3E}">
        <p14:creationId xmlns:p14="http://schemas.microsoft.com/office/powerpoint/2010/main" val="188687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43" y="3208110"/>
            <a:ext cx="8409214" cy="1470025"/>
          </a:xfrm>
        </p:spPr>
        <p:txBody>
          <a:bodyPr>
            <a:normAutofit fontScale="90000"/>
          </a:bodyPr>
          <a:lstStyle/>
          <a:p>
            <a:r>
              <a:rPr lang="en-US" sz="5300" dirty="0" smtClean="0"/>
              <a:t>Budget Office</a:t>
            </a:r>
            <a:br>
              <a:rPr lang="en-US" sz="5300" dirty="0" smtClean="0"/>
            </a:br>
            <a:r>
              <a:rPr lang="en-US" sz="5300" dirty="0" smtClean="0"/>
              <a:t>Quarterly </a:t>
            </a:r>
            <a:r>
              <a:rPr lang="en-US" sz="5300" dirty="0"/>
              <a:t>Update</a:t>
            </a:r>
            <a:r>
              <a:rPr lang="en-US" dirty="0"/>
              <a:t/>
            </a:r>
            <a:br>
              <a:rPr lang="en-US" dirty="0"/>
            </a:br>
            <a:r>
              <a:rPr lang="en-US" b="1" dirty="0"/>
              <a:t/>
            </a:r>
            <a:br>
              <a:rPr lang="en-US" b="1" dirty="0"/>
            </a:br>
            <a:r>
              <a:rPr lang="en-US" dirty="0" smtClean="0"/>
              <a:t/>
            </a:r>
            <a:br>
              <a:rPr lang="en-US" dirty="0" smtClean="0"/>
            </a:br>
            <a:endParaRPr lang="en-US" dirty="0"/>
          </a:p>
        </p:txBody>
      </p:sp>
    </p:spTree>
    <p:extLst>
      <p:ext uri="{BB962C8B-B14F-4D97-AF65-F5344CB8AC3E}">
        <p14:creationId xmlns:p14="http://schemas.microsoft.com/office/powerpoint/2010/main" val="1646283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State Travel Agency and State </a:t>
            </a:r>
            <a:r>
              <a:rPr lang="en-US" u="sng" dirty="0"/>
              <a:t>Grant Fund </a:t>
            </a:r>
            <a:r>
              <a:rPr lang="en-US" dirty="0"/>
              <a:t>Travel Requirements </a:t>
            </a:r>
          </a:p>
        </p:txBody>
      </p:sp>
      <p:sp>
        <p:nvSpPr>
          <p:cNvPr id="3" name="Content Placeholder 2"/>
          <p:cNvSpPr>
            <a:spLocks noGrp="1"/>
          </p:cNvSpPr>
          <p:nvPr>
            <p:ph idx="1"/>
          </p:nvPr>
        </p:nvSpPr>
        <p:spPr>
          <a:xfrm>
            <a:off x="457200" y="2835667"/>
            <a:ext cx="8229600" cy="3290496"/>
          </a:xfrm>
        </p:spPr>
        <p:txBody>
          <a:bodyPr/>
          <a:lstStyle/>
          <a:p>
            <a:r>
              <a:rPr lang="en-US" sz="2500" dirty="0"/>
              <a:t>If your department will be arranging the travel for a prospective employee or non-employee regardless of the type of funding, the BTA should be used along with the </a:t>
            </a:r>
            <a:r>
              <a:rPr lang="en-US" sz="2500" dirty="0" smtClean="0"/>
              <a:t>state-contracted </a:t>
            </a:r>
            <a:r>
              <a:rPr lang="en-US" sz="2500" dirty="0"/>
              <a:t>travel agent </a:t>
            </a:r>
            <a:r>
              <a:rPr lang="en-US" sz="2500" dirty="0">
                <a:hlinkClick r:id="rId2"/>
              </a:rPr>
              <a:t>National Travel Systems (NTS)</a:t>
            </a:r>
            <a:r>
              <a:rPr lang="en-US" sz="2500" dirty="0"/>
              <a:t>.</a:t>
            </a:r>
          </a:p>
          <a:p>
            <a:endParaRPr lang="en-US" dirty="0"/>
          </a:p>
        </p:txBody>
      </p:sp>
    </p:spTree>
    <p:extLst>
      <p:ext uri="{BB962C8B-B14F-4D97-AF65-F5344CB8AC3E}">
        <p14:creationId xmlns:p14="http://schemas.microsoft.com/office/powerpoint/2010/main" val="248605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National Travel Systems (NTS)</a:t>
            </a:r>
            <a:endParaRPr lang="en-US" sz="4000" dirty="0"/>
          </a:p>
        </p:txBody>
      </p:sp>
      <p:sp>
        <p:nvSpPr>
          <p:cNvPr id="3" name="Content Placeholder 2"/>
          <p:cNvSpPr>
            <a:spLocks noGrp="1"/>
          </p:cNvSpPr>
          <p:nvPr>
            <p:ph idx="1"/>
          </p:nvPr>
        </p:nvSpPr>
        <p:spPr/>
        <p:txBody>
          <a:bodyPr>
            <a:normAutofit/>
          </a:bodyPr>
          <a:lstStyle/>
          <a:p>
            <a:r>
              <a:rPr lang="en-US" sz="2500" dirty="0" smtClean="0"/>
              <a:t>Office Hours: Monday through Friday, 8 a.m. – 5 p.m. CST</a:t>
            </a:r>
          </a:p>
          <a:p>
            <a:r>
              <a:rPr lang="en-US" sz="2500" dirty="0" smtClean="0"/>
              <a:t>Service Fee: Domestic Air Reservation $11.79, International Air Reservation $19.99</a:t>
            </a:r>
          </a:p>
          <a:p>
            <a:r>
              <a:rPr lang="en-US" sz="2500" dirty="0" smtClean="0"/>
              <a:t>Dedicated Line for Texas Tech Travel: </a:t>
            </a:r>
          </a:p>
          <a:p>
            <a:pPr lvl="1"/>
            <a:r>
              <a:rPr lang="en-US" sz="2500" dirty="0" smtClean="0"/>
              <a:t>1-800-814-3336 ext. 209</a:t>
            </a:r>
          </a:p>
          <a:p>
            <a:pPr lvl="1"/>
            <a:r>
              <a:rPr lang="en-US" sz="2500" dirty="0" smtClean="0">
                <a:hlinkClick r:id="rId2"/>
              </a:rPr>
              <a:t>TTUTravel@nationaltravelsystems.com</a:t>
            </a:r>
            <a:r>
              <a:rPr lang="en-US" sz="2500" dirty="0" smtClean="0"/>
              <a:t>  </a:t>
            </a:r>
          </a:p>
          <a:p>
            <a:endParaRPr lang="en-US" dirty="0"/>
          </a:p>
        </p:txBody>
      </p:sp>
    </p:spTree>
    <p:extLst>
      <p:ext uri="{BB962C8B-B14F-4D97-AF65-F5344CB8AC3E}">
        <p14:creationId xmlns:p14="http://schemas.microsoft.com/office/powerpoint/2010/main" val="3794057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8375"/>
            <a:ext cx="7772400" cy="1470025"/>
          </a:xfrm>
        </p:spPr>
        <p:txBody>
          <a:bodyPr>
            <a:normAutofit/>
          </a:bodyPr>
          <a:lstStyle/>
          <a:p>
            <a:r>
              <a:rPr lang="en-US" sz="4800" dirty="0" smtClean="0"/>
              <a:t>Purchasing Card</a:t>
            </a:r>
            <a:endParaRPr lang="en-US" sz="4800" dirty="0"/>
          </a:p>
        </p:txBody>
      </p:sp>
    </p:spTree>
    <p:extLst>
      <p:ext uri="{BB962C8B-B14F-4D97-AF65-F5344CB8AC3E}">
        <p14:creationId xmlns:p14="http://schemas.microsoft.com/office/powerpoint/2010/main" val="74868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54089" y="2645599"/>
            <a:ext cx="4134699" cy="42021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b="1" dirty="0"/>
              <a:t>What’s New?</a:t>
            </a:r>
          </a:p>
          <a:p>
            <a:r>
              <a:rPr lang="en-US" sz="2500" dirty="0" smtClean="0"/>
              <a:t>Request for </a:t>
            </a:r>
            <a:r>
              <a:rPr lang="en-US" sz="2500" dirty="0" err="1" smtClean="0"/>
              <a:t>Pcard</a:t>
            </a:r>
            <a:r>
              <a:rPr lang="en-US" sz="2500" dirty="0" smtClean="0"/>
              <a:t> Deviation form effective Jan. 1, 2019.</a:t>
            </a:r>
          </a:p>
          <a:p>
            <a:pPr marL="0" indent="0">
              <a:buNone/>
            </a:pPr>
            <a:endParaRPr lang="en-US" sz="2500" dirty="0" smtClean="0"/>
          </a:p>
          <a:p>
            <a:r>
              <a:rPr lang="en-US" sz="2500" dirty="0" smtClean="0">
                <a:hlinkClick r:id="rId3"/>
              </a:rPr>
              <a:t>PurchasingELP@ttuhsc.edu</a:t>
            </a:r>
            <a:endParaRPr lang="en-US" sz="2500" dirty="0" smtClean="0"/>
          </a:p>
          <a:p>
            <a:pPr marL="0" indent="0">
              <a:buNone/>
            </a:pPr>
            <a:endParaRPr lang="en-US" sz="2500" dirty="0"/>
          </a:p>
        </p:txBody>
      </p:sp>
      <p:pic>
        <p:nvPicPr>
          <p:cNvPr id="6" name="Picture 5"/>
          <p:cNvPicPr>
            <a:picLocks noChangeAspect="1"/>
          </p:cNvPicPr>
          <p:nvPr/>
        </p:nvPicPr>
        <p:blipFill rotWithShape="1">
          <a:blip r:embed="rId4"/>
          <a:srcRect l="12719" t="18852" r="68932" b="10612"/>
          <a:stretch/>
        </p:blipFill>
        <p:spPr>
          <a:xfrm>
            <a:off x="4388788" y="1598200"/>
            <a:ext cx="4508633" cy="4874519"/>
          </a:xfrm>
          <a:prstGeom prst="rect">
            <a:avLst/>
          </a:prstGeom>
        </p:spPr>
      </p:pic>
      <p:sp>
        <p:nvSpPr>
          <p:cNvPr id="2" name="Rectangle 1"/>
          <p:cNvSpPr/>
          <p:nvPr/>
        </p:nvSpPr>
        <p:spPr>
          <a:xfrm>
            <a:off x="582428" y="1138131"/>
            <a:ext cx="5982758" cy="707886"/>
          </a:xfrm>
          <a:prstGeom prst="rect">
            <a:avLst/>
          </a:prstGeom>
        </p:spPr>
        <p:txBody>
          <a:bodyPr wrap="square">
            <a:spAutoFit/>
          </a:bodyPr>
          <a:lstStyle/>
          <a:p>
            <a:r>
              <a:rPr lang="en-US" sz="4000" dirty="0"/>
              <a:t>Purchasing Card</a:t>
            </a:r>
          </a:p>
        </p:txBody>
      </p:sp>
    </p:spTree>
    <p:extLst>
      <p:ext uri="{BB962C8B-B14F-4D97-AF65-F5344CB8AC3E}">
        <p14:creationId xmlns:p14="http://schemas.microsoft.com/office/powerpoint/2010/main" val="260816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428" y="1138131"/>
            <a:ext cx="5982758" cy="707886"/>
          </a:xfrm>
          <a:prstGeom prst="rect">
            <a:avLst/>
          </a:prstGeom>
        </p:spPr>
        <p:txBody>
          <a:bodyPr wrap="square">
            <a:spAutoFit/>
          </a:bodyPr>
          <a:lstStyle/>
          <a:p>
            <a:r>
              <a:rPr lang="en-US" sz="4000" dirty="0"/>
              <a:t>Purchasing Card</a:t>
            </a:r>
          </a:p>
        </p:txBody>
      </p:sp>
      <p:sp>
        <p:nvSpPr>
          <p:cNvPr id="3" name="Content Placeholder 2"/>
          <p:cNvSpPr txBox="1">
            <a:spLocks/>
          </p:cNvSpPr>
          <p:nvPr/>
        </p:nvSpPr>
        <p:spPr>
          <a:xfrm>
            <a:off x="582428" y="2049698"/>
            <a:ext cx="8088961" cy="40428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b="1" dirty="0" smtClean="0"/>
              <a:t>Transaction </a:t>
            </a:r>
            <a:r>
              <a:rPr lang="en-US" sz="2400" b="1" dirty="0"/>
              <a:t>R</a:t>
            </a:r>
            <a:r>
              <a:rPr lang="en-US" sz="2400" b="1" dirty="0" smtClean="0"/>
              <a:t>eview Tip:</a:t>
            </a:r>
            <a:endParaRPr lang="en-US" sz="2400" b="1" dirty="0"/>
          </a:p>
          <a:p>
            <a:r>
              <a:rPr lang="en-US" sz="2500" dirty="0" smtClean="0"/>
              <a:t>When reviewing transaction activity within Citi Bank, additional information about the purchase may be available for your review. </a:t>
            </a:r>
          </a:p>
          <a:p>
            <a:r>
              <a:rPr lang="en-US" sz="2500" dirty="0" smtClean="0"/>
              <a:t>Amazon purchases do feed detail information about each item purchased.</a:t>
            </a:r>
          </a:p>
          <a:p>
            <a:pPr marL="0" indent="0">
              <a:buNone/>
            </a:pPr>
            <a:endParaRPr lang="en-US" sz="2500" dirty="0" smtClean="0"/>
          </a:p>
          <a:p>
            <a:pPr marL="0" indent="0">
              <a:buNone/>
            </a:pPr>
            <a:endParaRPr lang="en-US" sz="2500" dirty="0"/>
          </a:p>
        </p:txBody>
      </p:sp>
      <p:pic>
        <p:nvPicPr>
          <p:cNvPr id="4" name="Picture 3"/>
          <p:cNvPicPr>
            <a:picLocks noChangeAspect="1"/>
          </p:cNvPicPr>
          <p:nvPr/>
        </p:nvPicPr>
        <p:blipFill>
          <a:blip r:embed="rId2"/>
          <a:stretch>
            <a:fillRect/>
          </a:stretch>
        </p:blipFill>
        <p:spPr>
          <a:xfrm>
            <a:off x="274203" y="4657157"/>
            <a:ext cx="8561572" cy="1928372"/>
          </a:xfrm>
          <a:prstGeom prst="rect">
            <a:avLst/>
          </a:prstGeom>
        </p:spPr>
      </p:pic>
    </p:spTree>
    <p:extLst>
      <p:ext uri="{BB962C8B-B14F-4D97-AF65-F5344CB8AC3E}">
        <p14:creationId xmlns:p14="http://schemas.microsoft.com/office/powerpoint/2010/main" val="86966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564" y="2445055"/>
            <a:ext cx="8876871" cy="2643335"/>
          </a:xfrm>
          <a:prstGeom prst="rect">
            <a:avLst/>
          </a:prstGeom>
        </p:spPr>
      </p:pic>
      <p:sp>
        <p:nvSpPr>
          <p:cNvPr id="4" name="Content Placeholder 2"/>
          <p:cNvSpPr txBox="1">
            <a:spLocks/>
          </p:cNvSpPr>
          <p:nvPr/>
        </p:nvSpPr>
        <p:spPr>
          <a:xfrm>
            <a:off x="438591" y="1279136"/>
            <a:ext cx="7924574" cy="17311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b="1" dirty="0" smtClean="0"/>
              <a:t>Transaction </a:t>
            </a:r>
            <a:r>
              <a:rPr lang="en-US" sz="2400" b="1" dirty="0"/>
              <a:t>R</a:t>
            </a:r>
            <a:r>
              <a:rPr lang="en-US" sz="2400" b="1" dirty="0" smtClean="0"/>
              <a:t>eview Tip:</a:t>
            </a:r>
            <a:endParaRPr lang="en-US" sz="2400" b="1" dirty="0"/>
          </a:p>
          <a:p>
            <a:r>
              <a:rPr lang="en-US" sz="2500" dirty="0" smtClean="0"/>
              <a:t>Select icons for additional detailed information.</a:t>
            </a:r>
          </a:p>
          <a:p>
            <a:pPr marL="0" indent="0">
              <a:buNone/>
            </a:pPr>
            <a:endParaRPr lang="en-US" sz="2500" dirty="0"/>
          </a:p>
        </p:txBody>
      </p:sp>
    </p:spTree>
    <p:extLst>
      <p:ext uri="{BB962C8B-B14F-4D97-AF65-F5344CB8AC3E}">
        <p14:creationId xmlns:p14="http://schemas.microsoft.com/office/powerpoint/2010/main" val="167858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4904" y="1107304"/>
            <a:ext cx="5900225" cy="4974997"/>
          </a:xfrm>
          <a:prstGeom prst="rect">
            <a:avLst/>
          </a:prstGeom>
        </p:spPr>
      </p:pic>
      <p:sp>
        <p:nvSpPr>
          <p:cNvPr id="3" name="Content Placeholder 2"/>
          <p:cNvSpPr txBox="1">
            <a:spLocks/>
          </p:cNvSpPr>
          <p:nvPr/>
        </p:nvSpPr>
        <p:spPr>
          <a:xfrm>
            <a:off x="346123" y="1107305"/>
            <a:ext cx="2602560" cy="47489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b="1" dirty="0" smtClean="0"/>
              <a:t>Transaction </a:t>
            </a:r>
            <a:r>
              <a:rPr lang="en-US" sz="2400" b="1" dirty="0"/>
              <a:t>R</a:t>
            </a:r>
            <a:r>
              <a:rPr lang="en-US" sz="2400" b="1" dirty="0" smtClean="0"/>
              <a:t>eview Tip:</a:t>
            </a:r>
          </a:p>
          <a:p>
            <a:r>
              <a:rPr lang="en-US" sz="2000" dirty="0" smtClean="0"/>
              <a:t>Approvers can request this information from their </a:t>
            </a:r>
            <a:r>
              <a:rPr lang="en-US" sz="2000" dirty="0" err="1" smtClean="0"/>
              <a:t>Pcard</a:t>
            </a:r>
            <a:r>
              <a:rPr lang="en-US" sz="2000" dirty="0" smtClean="0"/>
              <a:t> holders or can contact Payment Services.</a:t>
            </a:r>
          </a:p>
          <a:p>
            <a:r>
              <a:rPr lang="en-US" sz="2000" dirty="0" smtClean="0"/>
              <a:t>Additional information may vary dependent on the vendor.</a:t>
            </a:r>
            <a:endParaRPr lang="en-US" sz="2000" dirty="0"/>
          </a:p>
          <a:p>
            <a:pPr marL="0" indent="0">
              <a:buNone/>
            </a:pPr>
            <a:endParaRPr lang="en-US" sz="2500" dirty="0"/>
          </a:p>
        </p:txBody>
      </p:sp>
    </p:spTree>
    <p:extLst>
      <p:ext uri="{BB962C8B-B14F-4D97-AF65-F5344CB8AC3E}">
        <p14:creationId xmlns:p14="http://schemas.microsoft.com/office/powerpoint/2010/main" val="3932053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66" y="885000"/>
            <a:ext cx="8229600" cy="1143000"/>
          </a:xfrm>
        </p:spPr>
        <p:txBody>
          <a:bodyPr>
            <a:normAutofit/>
          </a:bodyPr>
          <a:lstStyle/>
          <a:p>
            <a:r>
              <a:rPr lang="en-US" sz="4000" dirty="0" smtClean="0"/>
              <a:t>Revision to Pre-Approval Form</a:t>
            </a:r>
            <a:endParaRPr lang="en-US" sz="4000" dirty="0"/>
          </a:p>
        </p:txBody>
      </p:sp>
      <p:sp>
        <p:nvSpPr>
          <p:cNvPr id="3" name="Content Placeholder 2"/>
          <p:cNvSpPr>
            <a:spLocks noGrp="1"/>
          </p:cNvSpPr>
          <p:nvPr>
            <p:ph sz="half" idx="1"/>
          </p:nvPr>
        </p:nvSpPr>
        <p:spPr>
          <a:xfrm>
            <a:off x="457200" y="2398889"/>
            <a:ext cx="3649287" cy="3727274"/>
          </a:xfrm>
        </p:spPr>
        <p:txBody>
          <a:bodyPr>
            <a:normAutofit/>
          </a:bodyPr>
          <a:lstStyle/>
          <a:p>
            <a:pPr marL="0" indent="0">
              <a:buNone/>
            </a:pPr>
            <a:r>
              <a:rPr lang="en-US" sz="2400" b="1" dirty="0"/>
              <a:t>What’s New?</a:t>
            </a:r>
          </a:p>
          <a:p>
            <a:r>
              <a:rPr lang="en-US" sz="2500" dirty="0" smtClean="0"/>
              <a:t>For university support departments, the responsible </a:t>
            </a:r>
            <a:r>
              <a:rPr lang="en-US" sz="2500" dirty="0"/>
              <a:t>V</a:t>
            </a:r>
            <a:r>
              <a:rPr lang="en-US" sz="2500" dirty="0" smtClean="0"/>
              <a:t>ice President signature will now be required.</a:t>
            </a:r>
            <a:endParaRPr lang="en-US" sz="2500" dirty="0"/>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4363488" y="2264305"/>
            <a:ext cx="4356562" cy="4352626"/>
          </a:xfrm>
          <a:prstGeom prst="rect">
            <a:avLst/>
          </a:prstGeom>
        </p:spPr>
      </p:pic>
    </p:spTree>
    <p:extLst>
      <p:ext uri="{BB962C8B-B14F-4D97-AF65-F5344CB8AC3E}">
        <p14:creationId xmlns:p14="http://schemas.microsoft.com/office/powerpoint/2010/main" val="231057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3881" y="2510569"/>
            <a:ext cx="7772400" cy="1470025"/>
          </a:xfrm>
        </p:spPr>
        <p:txBody>
          <a:bodyPr>
            <a:normAutofit/>
          </a:bodyPr>
          <a:lstStyle/>
          <a:p>
            <a:r>
              <a:rPr lang="en-US" sz="4800" dirty="0" smtClean="0"/>
              <a:t>Purchasing </a:t>
            </a:r>
            <a:endParaRPr lang="en-US" sz="4800" dirty="0"/>
          </a:p>
        </p:txBody>
      </p:sp>
    </p:spTree>
    <p:extLst>
      <p:ext uri="{BB962C8B-B14F-4D97-AF65-F5344CB8AC3E}">
        <p14:creationId xmlns:p14="http://schemas.microsoft.com/office/powerpoint/2010/main" val="114610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0" dirty="0" smtClean="0"/>
              <a:t>TechBuy Homepage</a:t>
            </a:r>
            <a:endParaRPr lang="en-US" sz="4000" b="0" dirty="0"/>
          </a:p>
        </p:txBody>
      </p:sp>
      <p:pic>
        <p:nvPicPr>
          <p:cNvPr id="6" name="Content Placeholder 5"/>
          <p:cNvPicPr>
            <a:picLocks noGrp="1" noChangeAspect="1"/>
          </p:cNvPicPr>
          <p:nvPr>
            <p:ph idx="1"/>
          </p:nvPr>
        </p:nvPicPr>
        <p:blipFill>
          <a:blip r:embed="rId3"/>
          <a:stretch>
            <a:fillRect/>
          </a:stretch>
        </p:blipFill>
        <p:spPr>
          <a:xfrm>
            <a:off x="3829680" y="1100139"/>
            <a:ext cx="4724018" cy="4899970"/>
          </a:xfrm>
          <a:prstGeom prst="rect">
            <a:avLst/>
          </a:prstGeom>
        </p:spPr>
      </p:pic>
      <p:sp>
        <p:nvSpPr>
          <p:cNvPr id="5" name="Text Placeholder 4"/>
          <p:cNvSpPr>
            <a:spLocks noGrp="1"/>
          </p:cNvSpPr>
          <p:nvPr>
            <p:ph type="body" sz="half" idx="2"/>
          </p:nvPr>
        </p:nvSpPr>
        <p:spPr>
          <a:xfrm>
            <a:off x="354458" y="2772715"/>
            <a:ext cx="3008313" cy="2767821"/>
          </a:xfrm>
        </p:spPr>
        <p:txBody>
          <a:bodyPr>
            <a:normAutofit/>
          </a:bodyPr>
          <a:lstStyle/>
          <a:p>
            <a:r>
              <a:rPr lang="en-US" sz="2500" b="1" dirty="0" smtClean="0"/>
              <a:t>What’s New?</a:t>
            </a:r>
          </a:p>
          <a:p>
            <a:pPr marL="342900" indent="-342900">
              <a:buFont typeface="Arial" panose="020B0604020202020204" pitchFamily="34" charset="0"/>
              <a:buChar char="•"/>
            </a:pPr>
            <a:r>
              <a:rPr lang="en-US" sz="2500" dirty="0" smtClean="0"/>
              <a:t>Please visit the </a:t>
            </a:r>
            <a:r>
              <a:rPr lang="en-US" sz="2500" dirty="0" err="1" smtClean="0"/>
              <a:t>TechBuy</a:t>
            </a:r>
            <a:r>
              <a:rPr lang="en-US" sz="2500" dirty="0" smtClean="0"/>
              <a:t> Homepage for new Purchasing announcements.</a:t>
            </a:r>
            <a:endParaRPr lang="en-US" sz="2500" dirty="0"/>
          </a:p>
        </p:txBody>
      </p:sp>
      <p:sp>
        <p:nvSpPr>
          <p:cNvPr id="7" name="Left Brace 6"/>
          <p:cNvSpPr/>
          <p:nvPr/>
        </p:nvSpPr>
        <p:spPr>
          <a:xfrm>
            <a:off x="2927517" y="3724475"/>
            <a:ext cx="1629295" cy="218593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5267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537" y="1075349"/>
            <a:ext cx="7535985" cy="1470025"/>
          </a:xfrm>
        </p:spPr>
        <p:txBody>
          <a:bodyPr/>
          <a:lstStyle/>
          <a:p>
            <a:r>
              <a:rPr lang="en-US" dirty="0" smtClean="0"/>
              <a:t>Electronic Personnel </a:t>
            </a:r>
            <a:br>
              <a:rPr lang="en-US" dirty="0" smtClean="0"/>
            </a:br>
            <a:r>
              <a:rPr lang="en-US" dirty="0" smtClean="0"/>
              <a:t>Action Form (EPAF)</a:t>
            </a:r>
            <a:endParaRPr lang="en-US" dirty="0"/>
          </a:p>
        </p:txBody>
      </p:sp>
      <p:sp>
        <p:nvSpPr>
          <p:cNvPr id="4" name="Subtitle 3"/>
          <p:cNvSpPr>
            <a:spLocks noGrp="1"/>
          </p:cNvSpPr>
          <p:nvPr>
            <p:ph type="subTitle" idx="1"/>
          </p:nvPr>
        </p:nvSpPr>
        <p:spPr>
          <a:xfrm>
            <a:off x="781537" y="2688492"/>
            <a:ext cx="7535985" cy="3610708"/>
          </a:xfrm>
        </p:spPr>
        <p:txBody>
          <a:bodyPr/>
          <a:lstStyle/>
          <a:p>
            <a:pPr marL="457200" indent="-457200" algn="l">
              <a:buFont typeface="Arial" panose="020B0604020202020204" pitchFamily="34" charset="0"/>
              <a:buChar char="•"/>
            </a:pPr>
            <a:r>
              <a:rPr lang="en-US" dirty="0" smtClean="0">
                <a:solidFill>
                  <a:schemeClr val="tx1"/>
                </a:solidFill>
              </a:rPr>
              <a:t>Verify effective dates.</a:t>
            </a:r>
          </a:p>
          <a:p>
            <a:pPr marL="457200" indent="-457200" algn="l">
              <a:buFont typeface="Arial" panose="020B0604020202020204" pitchFamily="34" charset="0"/>
              <a:buChar char="•"/>
            </a:pPr>
            <a:r>
              <a:rPr lang="en-US" dirty="0" smtClean="0">
                <a:solidFill>
                  <a:schemeClr val="tx1"/>
                </a:solidFill>
              </a:rPr>
              <a:t>Be aware of payroll processing deadlines.</a:t>
            </a:r>
          </a:p>
          <a:p>
            <a:pPr marL="457200" indent="-457200" algn="l">
              <a:buFont typeface="Arial" panose="020B0604020202020204" pitchFamily="34" charset="0"/>
              <a:buChar char="•"/>
            </a:pPr>
            <a:r>
              <a:rPr lang="en-US" dirty="0" smtClean="0">
                <a:solidFill>
                  <a:schemeClr val="tx1"/>
                </a:solidFill>
              </a:rPr>
              <a:t>Enter comments when resubmitting.</a:t>
            </a:r>
          </a:p>
          <a:p>
            <a:pPr marL="457200" indent="-457200" algn="l">
              <a:buFont typeface="Arial" panose="020B0604020202020204" pitchFamily="34" charset="0"/>
              <a:buChar char="•"/>
            </a:pPr>
            <a:r>
              <a:rPr lang="en-US" dirty="0" smtClean="0">
                <a:solidFill>
                  <a:schemeClr val="tx1"/>
                </a:solidFill>
              </a:rPr>
              <a:t>Follow EPAF approval routing queue.</a:t>
            </a:r>
          </a:p>
          <a:p>
            <a:pPr marL="457200" indent="-457200" algn="l">
              <a:buFont typeface="Arial" panose="020B0604020202020204" pitchFamily="34" charset="0"/>
              <a:buChar char="•"/>
            </a:pPr>
            <a:r>
              <a:rPr lang="en-US" dirty="0" smtClean="0">
                <a:solidFill>
                  <a:schemeClr val="tx1"/>
                </a:solidFill>
              </a:rPr>
              <a:t>Ensure sufficient budget is available in appropriate account.</a:t>
            </a:r>
          </a:p>
        </p:txBody>
      </p:sp>
    </p:spTree>
    <p:extLst>
      <p:ext uri="{BB962C8B-B14F-4D97-AF65-F5344CB8AC3E}">
        <p14:creationId xmlns:p14="http://schemas.microsoft.com/office/powerpoint/2010/main" val="1246123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90" y="1917474"/>
            <a:ext cx="8320135" cy="1938992"/>
          </a:xfrm>
          <a:prstGeom prst="rect">
            <a:avLst/>
          </a:prstGeom>
          <a:noFill/>
        </p:spPr>
        <p:txBody>
          <a:bodyPr wrap="square" rtlCol="0">
            <a:spAutoFit/>
          </a:bodyPr>
          <a:lstStyle/>
          <a:p>
            <a:pPr algn="ctr"/>
            <a:endParaRPr lang="en-US" sz="6000" b="1" dirty="0" smtClean="0"/>
          </a:p>
          <a:p>
            <a:pPr algn="ctr"/>
            <a:endParaRPr lang="en-US" sz="6000" dirty="0"/>
          </a:p>
        </p:txBody>
      </p:sp>
      <p:sp>
        <p:nvSpPr>
          <p:cNvPr id="2" name="Title 1"/>
          <p:cNvSpPr>
            <a:spLocks noGrp="1"/>
          </p:cNvSpPr>
          <p:nvPr>
            <p:ph type="title"/>
          </p:nvPr>
        </p:nvSpPr>
        <p:spPr>
          <a:xfrm>
            <a:off x="493157" y="774474"/>
            <a:ext cx="8229600" cy="1143000"/>
          </a:xfrm>
        </p:spPr>
        <p:txBody>
          <a:bodyPr>
            <a:normAutofit/>
          </a:bodyPr>
          <a:lstStyle/>
          <a:p>
            <a:r>
              <a:rPr lang="en-US" sz="4500" dirty="0" smtClean="0"/>
              <a:t>Purchasing Department</a:t>
            </a:r>
            <a:endParaRPr lang="en-US" sz="4500" dirty="0"/>
          </a:p>
        </p:txBody>
      </p:sp>
      <p:sp>
        <p:nvSpPr>
          <p:cNvPr id="4" name="Content Placeholder 3"/>
          <p:cNvSpPr>
            <a:spLocks noGrp="1"/>
          </p:cNvSpPr>
          <p:nvPr>
            <p:ph idx="1"/>
          </p:nvPr>
        </p:nvSpPr>
        <p:spPr>
          <a:xfrm>
            <a:off x="349321" y="1808252"/>
            <a:ext cx="8418704" cy="4613096"/>
          </a:xfrm>
          <a:noFill/>
        </p:spPr>
        <p:txBody>
          <a:bodyPr>
            <a:normAutofit fontScale="40000" lnSpcReduction="20000"/>
          </a:bodyPr>
          <a:lstStyle/>
          <a:p>
            <a:r>
              <a:rPr lang="en-US" sz="6300" dirty="0" smtClean="0"/>
              <a:t>TTUHSC vs TTUHSC El Paso</a:t>
            </a:r>
          </a:p>
          <a:p>
            <a:pPr marL="0" indent="0">
              <a:buNone/>
            </a:pPr>
            <a:endParaRPr lang="en-US" sz="5300" dirty="0" smtClean="0"/>
          </a:p>
          <a:p>
            <a:pPr lvl="1"/>
            <a:r>
              <a:rPr lang="en-US" sz="6000" dirty="0" smtClean="0"/>
              <a:t>Please ensure the quote/agreement you are submitting in TechBuy is addressed to:</a:t>
            </a:r>
          </a:p>
          <a:p>
            <a:pPr marL="457200" lvl="1" indent="0">
              <a:buNone/>
            </a:pPr>
            <a:endParaRPr lang="en-US" sz="3800" dirty="0" smtClean="0"/>
          </a:p>
          <a:p>
            <a:pPr marL="457200" lvl="1" indent="0">
              <a:buNone/>
            </a:pPr>
            <a:endParaRPr lang="en-US" sz="3800" dirty="0"/>
          </a:p>
          <a:p>
            <a:pPr marL="457200" lvl="1" indent="0">
              <a:buNone/>
            </a:pPr>
            <a:endParaRPr lang="en-US" sz="3800" dirty="0" smtClean="0"/>
          </a:p>
          <a:p>
            <a:pPr marL="457200" lvl="1" indent="0">
              <a:buNone/>
            </a:pPr>
            <a:endParaRPr lang="en-US" sz="3800" dirty="0"/>
          </a:p>
          <a:p>
            <a:pPr marL="457200" lvl="1" indent="0">
              <a:buNone/>
            </a:pPr>
            <a:endParaRPr lang="en-US" sz="3800" dirty="0" smtClean="0"/>
          </a:p>
          <a:p>
            <a:pPr marL="914400" lvl="2" indent="0">
              <a:buNone/>
            </a:pPr>
            <a:endParaRPr lang="en-US" sz="3800" dirty="0" smtClean="0"/>
          </a:p>
          <a:p>
            <a:pPr marL="914400" lvl="2" indent="0">
              <a:buNone/>
            </a:pPr>
            <a:endParaRPr lang="en-US" sz="3800" dirty="0"/>
          </a:p>
          <a:p>
            <a:pPr marL="914400" lvl="2" indent="0">
              <a:buNone/>
            </a:pPr>
            <a:endParaRPr lang="en-US" sz="3800" dirty="0" smtClean="0"/>
          </a:p>
          <a:p>
            <a:pPr lvl="1"/>
            <a:r>
              <a:rPr lang="en-US" sz="6000" dirty="0" smtClean="0"/>
              <a:t>Quotes or agreements addressed to Texas Tech University or TTUHSC will no longer be accepted and the requisition will be returned.</a:t>
            </a:r>
          </a:p>
          <a:p>
            <a:pPr lvl="1"/>
            <a:endParaRPr lang="en-US" dirty="0" smtClean="0"/>
          </a:p>
          <a:p>
            <a:pPr marL="914400" lvl="2" indent="0">
              <a:buNone/>
            </a:pPr>
            <a:r>
              <a:rPr lang="en-US" dirty="0"/>
              <a:t>	</a:t>
            </a:r>
            <a:r>
              <a:rPr lang="en-US" dirty="0" smtClean="0"/>
              <a:t> </a:t>
            </a:r>
            <a:endParaRPr lang="en-US" dirty="0"/>
          </a:p>
        </p:txBody>
      </p:sp>
      <p:pic>
        <p:nvPicPr>
          <p:cNvPr id="5" name="Picture 4"/>
          <p:cNvPicPr>
            <a:picLocks noChangeAspect="1"/>
          </p:cNvPicPr>
          <p:nvPr/>
        </p:nvPicPr>
        <p:blipFill>
          <a:blip r:embed="rId3"/>
          <a:stretch>
            <a:fillRect/>
          </a:stretch>
        </p:blipFill>
        <p:spPr>
          <a:xfrm>
            <a:off x="1290352" y="3266070"/>
            <a:ext cx="5942655" cy="1624174"/>
          </a:xfrm>
          <a:prstGeom prst="rect">
            <a:avLst/>
          </a:prstGeom>
        </p:spPr>
      </p:pic>
    </p:spTree>
    <p:extLst>
      <p:ext uri="{BB962C8B-B14F-4D97-AF65-F5344CB8AC3E}">
        <p14:creationId xmlns:p14="http://schemas.microsoft.com/office/powerpoint/2010/main" val="4210365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93" y="738869"/>
            <a:ext cx="8229600" cy="1143000"/>
          </a:xfrm>
        </p:spPr>
        <p:txBody>
          <a:bodyPr/>
          <a:lstStyle/>
          <a:p>
            <a:r>
              <a:rPr lang="en-US" dirty="0" smtClean="0"/>
              <a:t>Purchasing Department</a:t>
            </a:r>
            <a:endParaRPr lang="en-US" dirty="0"/>
          </a:p>
        </p:txBody>
      </p:sp>
      <p:sp>
        <p:nvSpPr>
          <p:cNvPr id="3" name="Content Placeholder 2"/>
          <p:cNvSpPr>
            <a:spLocks noGrp="1"/>
          </p:cNvSpPr>
          <p:nvPr>
            <p:ph idx="1"/>
          </p:nvPr>
        </p:nvSpPr>
        <p:spPr>
          <a:xfrm>
            <a:off x="457200" y="1960072"/>
            <a:ext cx="8229600" cy="3861858"/>
          </a:xfrm>
        </p:spPr>
        <p:txBody>
          <a:bodyPr>
            <a:noAutofit/>
          </a:bodyPr>
          <a:lstStyle/>
          <a:p>
            <a:r>
              <a:rPr lang="en-US" sz="2500" dirty="0" smtClean="0"/>
              <a:t>Recruitment Search Firms 	</a:t>
            </a:r>
          </a:p>
          <a:p>
            <a:pPr lvl="1"/>
            <a:r>
              <a:rPr lang="en-US" sz="2500" dirty="0" smtClean="0"/>
              <a:t>A total of 17 vendors were awarded a contract.</a:t>
            </a:r>
          </a:p>
          <a:p>
            <a:pPr lvl="1"/>
            <a:r>
              <a:rPr lang="en-US" sz="2500" dirty="0" smtClean="0"/>
              <a:t>The updated list can be found on the Purchasing website under </a:t>
            </a:r>
            <a:r>
              <a:rPr lang="en-US" sz="2500" dirty="0" smtClean="0">
                <a:hlinkClick r:id="rId3"/>
              </a:rPr>
              <a:t>Helpful Links: Search Firms Awarded Contracts</a:t>
            </a:r>
            <a:r>
              <a:rPr lang="en-US" sz="2500" dirty="0" smtClean="0"/>
              <a:t>. </a:t>
            </a:r>
          </a:p>
          <a:p>
            <a:pPr lvl="1"/>
            <a:r>
              <a:rPr lang="en-US" sz="2500" dirty="0" smtClean="0"/>
              <a:t>Departments should carefully review the contract prior to determining which firm to use.  Each contract varies regarding the terms and conditions, particularly relating to payment and retention terms.  </a:t>
            </a:r>
          </a:p>
          <a:p>
            <a:pPr lvl="1"/>
            <a:r>
              <a:rPr lang="en-US" sz="2500" dirty="0" smtClean="0"/>
              <a:t>Contact Purchasing if you would like to review the pricing schedule for a particular contract at </a:t>
            </a:r>
            <a:r>
              <a:rPr lang="en-US" sz="2500" dirty="0" smtClean="0">
                <a:hlinkClick r:id="rId4"/>
              </a:rPr>
              <a:t>PurchasingELP@ttuhsc.edu</a:t>
            </a:r>
            <a:r>
              <a:rPr lang="en-US" sz="2500" dirty="0" smtClean="0"/>
              <a:t>.</a:t>
            </a:r>
          </a:p>
          <a:p>
            <a:pPr marL="457200" lvl="1" indent="0">
              <a:buNone/>
            </a:pPr>
            <a:r>
              <a:rPr lang="en-US" sz="2500" dirty="0" smtClean="0"/>
              <a:t> </a:t>
            </a:r>
            <a:endParaRPr lang="en-US" sz="2500" dirty="0"/>
          </a:p>
        </p:txBody>
      </p:sp>
    </p:spTree>
    <p:extLst>
      <p:ext uri="{BB962C8B-B14F-4D97-AF65-F5344CB8AC3E}">
        <p14:creationId xmlns:p14="http://schemas.microsoft.com/office/powerpoint/2010/main" val="376811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7193"/>
            <a:ext cx="8229600" cy="1143000"/>
          </a:xfrm>
        </p:spPr>
        <p:txBody>
          <a:bodyPr/>
          <a:lstStyle/>
          <a:p>
            <a:r>
              <a:rPr lang="en-US" dirty="0" smtClean="0"/>
              <a:t>New TechBuy Workflow</a:t>
            </a:r>
            <a:endParaRPr lang="en-US" dirty="0"/>
          </a:p>
        </p:txBody>
      </p:sp>
      <p:sp>
        <p:nvSpPr>
          <p:cNvPr id="3" name="Content Placeholder 2"/>
          <p:cNvSpPr>
            <a:spLocks noGrp="1"/>
          </p:cNvSpPr>
          <p:nvPr>
            <p:ph idx="1"/>
          </p:nvPr>
        </p:nvSpPr>
        <p:spPr>
          <a:xfrm>
            <a:off x="457200" y="2110194"/>
            <a:ext cx="8229600" cy="4015970"/>
          </a:xfrm>
        </p:spPr>
        <p:txBody>
          <a:bodyPr>
            <a:normAutofit fontScale="77500" lnSpcReduction="20000"/>
          </a:bodyPr>
          <a:lstStyle/>
          <a:p>
            <a:r>
              <a:rPr lang="en-US" dirty="0" smtClean="0"/>
              <a:t>IT workflow</a:t>
            </a:r>
          </a:p>
          <a:p>
            <a:pPr lvl="1"/>
            <a:r>
              <a:rPr lang="en-US" sz="3200" dirty="0" smtClean="0"/>
              <a:t>The IT department is reviewing all IT-related purchases to ensure compliance and continuity.  </a:t>
            </a:r>
          </a:p>
          <a:p>
            <a:pPr lvl="2"/>
            <a:r>
              <a:rPr lang="en-US" sz="3200" dirty="0"/>
              <a:t>A</a:t>
            </a:r>
            <a:r>
              <a:rPr lang="en-US" sz="3200" dirty="0" smtClean="0"/>
              <a:t>ttach all quotes including the IT Help Desk quote regardless if it is a punch-out purchase. </a:t>
            </a:r>
          </a:p>
          <a:p>
            <a:r>
              <a:rPr lang="en-US" dirty="0"/>
              <a:t>Prior to submitting new IT software purchase </a:t>
            </a:r>
            <a:r>
              <a:rPr lang="en-US" dirty="0" smtClean="0"/>
              <a:t>requisitions, </a:t>
            </a:r>
            <a:r>
              <a:rPr lang="en-US" dirty="0"/>
              <a:t>please fill out the 3</a:t>
            </a:r>
            <a:r>
              <a:rPr lang="en-US" baseline="30000" dirty="0"/>
              <a:t>rd</a:t>
            </a:r>
            <a:r>
              <a:rPr lang="en-US" dirty="0"/>
              <a:t> party Software Assessment form.  (It can be obtained from IT help desk</a:t>
            </a:r>
            <a:r>
              <a:rPr lang="en-US" dirty="0" smtClean="0"/>
              <a:t>).</a:t>
            </a:r>
          </a:p>
          <a:p>
            <a:r>
              <a:rPr lang="en-US" dirty="0"/>
              <a:t>For purchases of external hard/flash </a:t>
            </a:r>
            <a:r>
              <a:rPr lang="en-US" dirty="0" smtClean="0"/>
              <a:t>drives, </a:t>
            </a:r>
            <a:r>
              <a:rPr lang="en-US" dirty="0"/>
              <a:t>please contact IT Security to obtain a TTUHSC El Paso User Agreement for Removable Media </a:t>
            </a:r>
            <a:r>
              <a:rPr lang="en-US" dirty="0" smtClean="0"/>
              <a:t>form at </a:t>
            </a:r>
            <a:r>
              <a:rPr lang="en-US" u="sng" dirty="0" smtClean="0">
                <a:hlinkClick r:id="rId3"/>
              </a:rPr>
              <a:t>ElPasoITSecurity@ttuhsc.edu</a:t>
            </a:r>
            <a:endParaRPr lang="en-US" dirty="0"/>
          </a:p>
          <a:p>
            <a:endParaRPr lang="en-US" dirty="0"/>
          </a:p>
          <a:p>
            <a:pPr lvl="2"/>
            <a:endParaRPr lang="en-US" dirty="0"/>
          </a:p>
          <a:p>
            <a:pPr lvl="2"/>
            <a:endParaRPr lang="en-US" dirty="0" smtClean="0"/>
          </a:p>
        </p:txBody>
      </p:sp>
    </p:spTree>
    <p:extLst>
      <p:ext uri="{BB962C8B-B14F-4D97-AF65-F5344CB8AC3E}">
        <p14:creationId xmlns:p14="http://schemas.microsoft.com/office/powerpoint/2010/main" val="1400176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710"/>
            <a:ext cx="8229600" cy="1143000"/>
          </a:xfrm>
        </p:spPr>
        <p:txBody>
          <a:bodyPr/>
          <a:lstStyle/>
          <a:p>
            <a:r>
              <a:rPr lang="en-US" dirty="0"/>
              <a:t>New TechBuy Workflow</a:t>
            </a:r>
          </a:p>
        </p:txBody>
      </p:sp>
      <p:sp>
        <p:nvSpPr>
          <p:cNvPr id="3" name="Content Placeholder 2"/>
          <p:cNvSpPr>
            <a:spLocks noGrp="1"/>
          </p:cNvSpPr>
          <p:nvPr>
            <p:ph idx="1"/>
          </p:nvPr>
        </p:nvSpPr>
        <p:spPr>
          <a:xfrm>
            <a:off x="457200" y="2120467"/>
            <a:ext cx="8229600" cy="4393349"/>
          </a:xfrm>
        </p:spPr>
        <p:txBody>
          <a:bodyPr>
            <a:normAutofit fontScale="40000" lnSpcReduction="20000"/>
          </a:bodyPr>
          <a:lstStyle/>
          <a:p>
            <a:r>
              <a:rPr lang="en-US" sz="5500" dirty="0"/>
              <a:t>Physical </a:t>
            </a:r>
            <a:r>
              <a:rPr lang="en-US" sz="5500" dirty="0" smtClean="0"/>
              <a:t>Plant Workflow </a:t>
            </a:r>
            <a:endParaRPr lang="en-US" sz="5500" dirty="0"/>
          </a:p>
          <a:p>
            <a:pPr lvl="1"/>
            <a:r>
              <a:rPr lang="en-US" sz="5500" dirty="0"/>
              <a:t>Physical Plant will be reviewing all furniture </a:t>
            </a:r>
            <a:r>
              <a:rPr lang="en-US" sz="5500" dirty="0" smtClean="0"/>
              <a:t>purchases. </a:t>
            </a:r>
          </a:p>
          <a:p>
            <a:pPr lvl="2"/>
            <a:r>
              <a:rPr lang="en-US" sz="5500" dirty="0"/>
              <a:t>For new furniture purchases, please contact Physical Plant at </a:t>
            </a:r>
            <a:r>
              <a:rPr lang="en-US" sz="5500" dirty="0" smtClean="0"/>
              <a:t>915-215-4500 or </a:t>
            </a:r>
            <a:r>
              <a:rPr lang="en-US" sz="5500" dirty="0"/>
              <a:t>submit a work order (WO) online. The WO will be reviewed by </a:t>
            </a:r>
            <a:r>
              <a:rPr lang="en-US" sz="5500" dirty="0" smtClean="0"/>
              <a:t>Engineering Services to ensure compliance with HSCEP OP 61.19 Furniture, Floorcovering, Window Treatments and Wallcovering before submitting your requisition. </a:t>
            </a:r>
          </a:p>
          <a:p>
            <a:pPr marL="914400" lvl="2" indent="0">
              <a:buNone/>
            </a:pPr>
            <a:endParaRPr lang="en-US" sz="5500" dirty="0" smtClean="0"/>
          </a:p>
          <a:p>
            <a:r>
              <a:rPr lang="en-US" sz="5500" dirty="0"/>
              <a:t>Additionally, General Services has </a:t>
            </a:r>
            <a:r>
              <a:rPr lang="en-US" sz="5500" dirty="0" smtClean="0"/>
              <a:t>office </a:t>
            </a:r>
            <a:r>
              <a:rPr lang="en-US" sz="5500" dirty="0"/>
              <a:t>furniture in surplus </a:t>
            </a:r>
            <a:r>
              <a:rPr lang="en-US" sz="5500" dirty="0" smtClean="0"/>
              <a:t>property that </a:t>
            </a:r>
            <a:r>
              <a:rPr lang="en-US" sz="5500" dirty="0"/>
              <a:t>is available to departments. This furniture can be viewed on the </a:t>
            </a:r>
            <a:r>
              <a:rPr lang="en-US" sz="5500" dirty="0" smtClean="0"/>
              <a:t>Public Surplus </a:t>
            </a:r>
            <a:r>
              <a:rPr lang="en-US" sz="5500" dirty="0"/>
              <a:t>website, or in person by appointment. For more information or </a:t>
            </a:r>
            <a:r>
              <a:rPr lang="en-US" sz="5500" dirty="0" smtClean="0"/>
              <a:t>to schedule </a:t>
            </a:r>
            <a:r>
              <a:rPr lang="en-US" sz="5500" dirty="0"/>
              <a:t>an appointment, contact Surplus at 915-215-4401 or </a:t>
            </a:r>
            <a:r>
              <a:rPr lang="en-US" sz="5500" dirty="0" smtClean="0"/>
              <a:t>email SurplusElp@ttuhsc.edu</a:t>
            </a:r>
            <a:r>
              <a:rPr lang="en-US" sz="5500" dirty="0"/>
              <a:t>.</a:t>
            </a:r>
            <a:endParaRPr lang="en-US" sz="5500" dirty="0" smtClean="0"/>
          </a:p>
          <a:p>
            <a:endParaRPr lang="en-US" dirty="0"/>
          </a:p>
        </p:txBody>
      </p:sp>
    </p:spTree>
    <p:extLst>
      <p:ext uri="{BB962C8B-B14F-4D97-AF65-F5344CB8AC3E}">
        <p14:creationId xmlns:p14="http://schemas.microsoft.com/office/powerpoint/2010/main" val="3986554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741"/>
            <a:ext cx="8229600" cy="1143000"/>
          </a:xfrm>
        </p:spPr>
        <p:txBody>
          <a:bodyPr/>
          <a:lstStyle/>
          <a:p>
            <a:r>
              <a:rPr lang="en-US" dirty="0"/>
              <a:t>New TechBuy Workflow</a:t>
            </a:r>
          </a:p>
        </p:txBody>
      </p:sp>
      <p:sp>
        <p:nvSpPr>
          <p:cNvPr id="3" name="Content Placeholder 2"/>
          <p:cNvSpPr>
            <a:spLocks noGrp="1"/>
          </p:cNvSpPr>
          <p:nvPr>
            <p:ph idx="1"/>
          </p:nvPr>
        </p:nvSpPr>
        <p:spPr/>
        <p:txBody>
          <a:bodyPr/>
          <a:lstStyle/>
          <a:p>
            <a:r>
              <a:rPr lang="en-US" sz="2500" dirty="0" smtClean="0"/>
              <a:t>Contracts and Grants Accounting workflow</a:t>
            </a:r>
          </a:p>
          <a:p>
            <a:pPr lvl="1"/>
            <a:r>
              <a:rPr lang="en-US" sz="2500" dirty="0" smtClean="0"/>
              <a:t>The C&amp;G Accounting department has begun reviewing requisitions for any capitalized items, promotional items and food and entertainment on grants.</a:t>
            </a:r>
          </a:p>
          <a:p>
            <a:pPr marL="457200" lvl="1" indent="0">
              <a:buNone/>
            </a:pPr>
            <a:endParaRPr lang="en-US" dirty="0"/>
          </a:p>
        </p:txBody>
      </p:sp>
    </p:spTree>
    <p:extLst>
      <p:ext uri="{BB962C8B-B14F-4D97-AF65-F5344CB8AC3E}">
        <p14:creationId xmlns:p14="http://schemas.microsoft.com/office/powerpoint/2010/main" val="921019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6348"/>
            <a:ext cx="8229600" cy="1143000"/>
          </a:xfrm>
        </p:spPr>
        <p:txBody>
          <a:bodyPr/>
          <a:lstStyle/>
          <a:p>
            <a:r>
              <a:rPr lang="en-US" dirty="0" smtClean="0"/>
              <a:t>New Bid Limits</a:t>
            </a:r>
            <a:endParaRPr lang="en-US" dirty="0"/>
          </a:p>
        </p:txBody>
      </p:sp>
      <p:sp>
        <p:nvSpPr>
          <p:cNvPr id="3" name="Content Placeholder 2"/>
          <p:cNvSpPr>
            <a:spLocks noGrp="1"/>
          </p:cNvSpPr>
          <p:nvPr>
            <p:ph idx="1"/>
          </p:nvPr>
        </p:nvSpPr>
        <p:spPr>
          <a:xfrm>
            <a:off x="256853" y="1849347"/>
            <a:ext cx="8681663" cy="4869951"/>
          </a:xfrm>
        </p:spPr>
        <p:txBody>
          <a:bodyPr>
            <a:normAutofit fontScale="25000" lnSpcReduction="20000"/>
          </a:bodyPr>
          <a:lstStyle/>
          <a:p>
            <a:r>
              <a:rPr lang="en-US" sz="7200" b="1" dirty="0"/>
              <a:t>Bid </a:t>
            </a:r>
            <a:r>
              <a:rPr lang="en-US" sz="7200" b="1" dirty="0" smtClean="0"/>
              <a:t>Limits:  </a:t>
            </a:r>
            <a:r>
              <a:rPr lang="en-US" sz="7200" dirty="0" smtClean="0"/>
              <a:t>HSCEP OP 72.01 TTUHSC El Paso </a:t>
            </a:r>
            <a:r>
              <a:rPr lang="en-US" sz="7200" dirty="0"/>
              <a:t>bid limits </a:t>
            </a:r>
            <a:r>
              <a:rPr lang="en-US" sz="7200" dirty="0" smtClean="0"/>
              <a:t>will be updated</a:t>
            </a:r>
            <a:r>
              <a:rPr lang="en-US" sz="7200" dirty="0"/>
              <a:t>, effective Jan. 1, 2019. </a:t>
            </a:r>
            <a:endParaRPr lang="en-US" sz="7200" dirty="0" smtClean="0"/>
          </a:p>
          <a:p>
            <a:pPr lvl="1">
              <a:buFont typeface="Arial" panose="020B0604020202020204" pitchFamily="34" charset="0"/>
              <a:buChar char="•"/>
            </a:pPr>
            <a:r>
              <a:rPr lang="en-US" sz="7200" b="1" dirty="0" smtClean="0"/>
              <a:t>$0-$15,000 – No Bid Required</a:t>
            </a:r>
          </a:p>
          <a:p>
            <a:pPr lvl="2">
              <a:buFont typeface="Arial" panose="020B0604020202020204" pitchFamily="34" charset="0"/>
              <a:buChar char="•"/>
            </a:pPr>
            <a:r>
              <a:rPr lang="en-US" sz="7200" dirty="0" smtClean="0"/>
              <a:t>Use </a:t>
            </a:r>
            <a:r>
              <a:rPr lang="en-US" sz="7200" dirty="0"/>
              <a:t>vendor of choice, unless otherwise directed by Purchasing. </a:t>
            </a:r>
          </a:p>
          <a:p>
            <a:pPr lvl="2">
              <a:buFont typeface="Arial" panose="020B0604020202020204" pitchFamily="34" charset="0"/>
              <a:buChar char="•"/>
            </a:pPr>
            <a:r>
              <a:rPr lang="en-US" sz="7200" dirty="0"/>
              <a:t>Departments are encouraged to use contract vendors, to practice good faith and to award based on best value.</a:t>
            </a:r>
            <a:endParaRPr lang="en-US" sz="7200" b="1" dirty="0"/>
          </a:p>
          <a:p>
            <a:pPr lvl="1">
              <a:buFont typeface="Arial" panose="020B0604020202020204" pitchFamily="34" charset="0"/>
              <a:buChar char="•"/>
            </a:pPr>
            <a:r>
              <a:rPr lang="en-US" sz="7200" b="1" dirty="0"/>
              <a:t>$15,000.01 - $50,000 – Informal Bid Process</a:t>
            </a:r>
          </a:p>
          <a:p>
            <a:pPr lvl="2">
              <a:buFont typeface="Arial" panose="020B0604020202020204" pitchFamily="34" charset="0"/>
              <a:buChar char="•"/>
            </a:pPr>
            <a:r>
              <a:rPr lang="en-US" sz="7200" dirty="0"/>
              <a:t>Three responsive written quotes with a minimum of two certified Historically Underutilized Business (HUB) businesses (minority-owned or female-owned) </a:t>
            </a:r>
            <a:r>
              <a:rPr lang="en-US" sz="7200" dirty="0" smtClean="0"/>
              <a:t>are required </a:t>
            </a:r>
            <a:r>
              <a:rPr lang="en-US" sz="7200" dirty="0"/>
              <a:t>unless the Proprietary Purchase Justification form is attached to the requisition and approved by Purchasing.</a:t>
            </a:r>
          </a:p>
          <a:p>
            <a:pPr lvl="2">
              <a:buFont typeface="Arial" panose="020B0604020202020204" pitchFamily="34" charset="0"/>
              <a:buChar char="•"/>
            </a:pPr>
            <a:r>
              <a:rPr lang="en-US" sz="7200" dirty="0"/>
              <a:t>Departments are encouraged to practice good faith and to award based on best value.</a:t>
            </a:r>
          </a:p>
          <a:p>
            <a:pPr lvl="1">
              <a:buFont typeface="Arial" panose="020B0604020202020204" pitchFamily="34" charset="0"/>
              <a:buChar char="•"/>
            </a:pPr>
            <a:r>
              <a:rPr lang="en-US" sz="7200" b="1" dirty="0"/>
              <a:t>$50,000.01 and Higher – Formal Bid Process</a:t>
            </a:r>
          </a:p>
          <a:p>
            <a:pPr lvl="2">
              <a:buFont typeface="Arial" panose="020B0604020202020204" pitchFamily="34" charset="0"/>
              <a:buChar char="•"/>
            </a:pPr>
            <a:r>
              <a:rPr lang="en-US" sz="7200" dirty="0"/>
              <a:t>The formal solicitation process is completed by the Procurement Department. </a:t>
            </a:r>
          </a:p>
          <a:p>
            <a:pPr lvl="2">
              <a:buFont typeface="Arial" panose="020B0604020202020204" pitchFamily="34" charset="0"/>
              <a:buChar char="•"/>
            </a:pPr>
            <a:r>
              <a:rPr lang="en-US" sz="7200" dirty="0"/>
              <a:t>Department assistance is required.</a:t>
            </a:r>
          </a:p>
          <a:p>
            <a:pPr lvl="2">
              <a:buFont typeface="Arial" panose="020B0604020202020204" pitchFamily="34" charset="0"/>
              <a:buChar char="•"/>
            </a:pPr>
            <a:r>
              <a:rPr lang="en-US" sz="7200" dirty="0"/>
              <a:t>All formal solicitations are posted on the Electronic State Business Daily (ESBD) by Purchasing.</a:t>
            </a:r>
          </a:p>
          <a:p>
            <a:pPr marL="914400" lvl="2" indent="0">
              <a:buNone/>
            </a:pPr>
            <a:endParaRPr lang="en-US" dirty="0"/>
          </a:p>
          <a:p>
            <a:endParaRPr lang="en-US" dirty="0"/>
          </a:p>
        </p:txBody>
      </p:sp>
    </p:spTree>
    <p:extLst>
      <p:ext uri="{BB962C8B-B14F-4D97-AF65-F5344CB8AC3E}">
        <p14:creationId xmlns:p14="http://schemas.microsoft.com/office/powerpoint/2010/main" val="2991009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Associate Agreement</a:t>
            </a:r>
            <a:endParaRPr lang="en-US" dirty="0"/>
          </a:p>
        </p:txBody>
      </p:sp>
      <p:sp>
        <p:nvSpPr>
          <p:cNvPr id="3" name="Content Placeholder 2"/>
          <p:cNvSpPr>
            <a:spLocks noGrp="1"/>
          </p:cNvSpPr>
          <p:nvPr>
            <p:ph idx="1"/>
          </p:nvPr>
        </p:nvSpPr>
        <p:spPr/>
        <p:txBody>
          <a:bodyPr>
            <a:normAutofit fontScale="92500" lnSpcReduction="10000"/>
          </a:bodyPr>
          <a:lstStyle/>
          <a:p>
            <a:r>
              <a:rPr lang="en-US" sz="2700" dirty="0" smtClean="0"/>
              <a:t>A </a:t>
            </a:r>
            <a:r>
              <a:rPr lang="en-US" sz="2700" dirty="0"/>
              <a:t>written contract or arrangement between a covered entity and a business associate that: </a:t>
            </a:r>
          </a:p>
          <a:p>
            <a:pPr lvl="1"/>
            <a:r>
              <a:rPr lang="en-US" sz="2700" dirty="0" smtClean="0"/>
              <a:t>Permits </a:t>
            </a:r>
            <a:r>
              <a:rPr lang="en-US" sz="2700" dirty="0"/>
              <a:t>the covered entity to disclose protected health information (PHI) to the business associate; </a:t>
            </a:r>
          </a:p>
          <a:p>
            <a:pPr lvl="1"/>
            <a:r>
              <a:rPr lang="en-US" sz="2700" dirty="0" smtClean="0"/>
              <a:t>Allows </a:t>
            </a:r>
            <a:r>
              <a:rPr lang="en-US" sz="2700" dirty="0"/>
              <a:t>the business associate to create or receive PHI on the covered entity’s behalf; and </a:t>
            </a:r>
          </a:p>
          <a:p>
            <a:pPr lvl="1"/>
            <a:r>
              <a:rPr lang="en-US" sz="2700" dirty="0" smtClean="0"/>
              <a:t>Allows </a:t>
            </a:r>
            <a:r>
              <a:rPr lang="en-US" sz="2700" dirty="0"/>
              <a:t>the business associate to create, receive, maintain, or transmit </a:t>
            </a:r>
            <a:r>
              <a:rPr lang="en-US" sz="2700" dirty="0" err="1"/>
              <a:t>ePHI</a:t>
            </a:r>
            <a:r>
              <a:rPr lang="en-US" sz="2700" dirty="0"/>
              <a:t> on the covered entity’s behalf. </a:t>
            </a:r>
          </a:p>
          <a:p>
            <a:endParaRPr lang="en-US" sz="3600" dirty="0"/>
          </a:p>
          <a:p>
            <a:pPr marL="0" indent="0">
              <a:buNone/>
            </a:pPr>
            <a:endParaRPr lang="en-US" sz="3600" dirty="0"/>
          </a:p>
          <a:p>
            <a:pPr lvl="1"/>
            <a:endParaRPr lang="en-US" dirty="0"/>
          </a:p>
          <a:p>
            <a:endParaRPr lang="en-US" dirty="0"/>
          </a:p>
        </p:txBody>
      </p:sp>
    </p:spTree>
    <p:extLst>
      <p:ext uri="{BB962C8B-B14F-4D97-AF65-F5344CB8AC3E}">
        <p14:creationId xmlns:p14="http://schemas.microsoft.com/office/powerpoint/2010/main" val="265840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Associate Agreement</a:t>
            </a:r>
          </a:p>
        </p:txBody>
      </p:sp>
      <p:sp>
        <p:nvSpPr>
          <p:cNvPr id="3" name="Content Placeholder 2"/>
          <p:cNvSpPr>
            <a:spLocks noGrp="1"/>
          </p:cNvSpPr>
          <p:nvPr>
            <p:ph idx="1"/>
          </p:nvPr>
        </p:nvSpPr>
        <p:spPr/>
        <p:txBody>
          <a:bodyPr>
            <a:noAutofit/>
          </a:bodyPr>
          <a:lstStyle/>
          <a:p>
            <a:r>
              <a:rPr lang="en-US" sz="2500" dirty="0" smtClean="0"/>
              <a:t>See </a:t>
            </a:r>
            <a:r>
              <a:rPr lang="en-US" sz="2500" dirty="0" smtClean="0">
                <a:hlinkClick r:id="rId3"/>
              </a:rPr>
              <a:t>HSCEP OP 52.13</a:t>
            </a:r>
            <a:r>
              <a:rPr lang="en-US" sz="2500" dirty="0" smtClean="0"/>
              <a:t> – HIPAA Business Associate Agreements</a:t>
            </a:r>
          </a:p>
          <a:p>
            <a:pPr lvl="1"/>
            <a:r>
              <a:rPr lang="en-US" sz="2500" dirty="0" smtClean="0">
                <a:hlinkClick r:id="rId4"/>
              </a:rPr>
              <a:t>Attachment A </a:t>
            </a:r>
            <a:r>
              <a:rPr lang="en-US" sz="2500" dirty="0" smtClean="0"/>
              <a:t>– Business Associate Agreement</a:t>
            </a:r>
          </a:p>
          <a:p>
            <a:pPr lvl="2"/>
            <a:r>
              <a:rPr lang="en-US" sz="2500" dirty="0" smtClean="0"/>
              <a:t>Route via Contracting System for signature</a:t>
            </a:r>
          </a:p>
          <a:p>
            <a:pPr lvl="1"/>
            <a:r>
              <a:rPr lang="en-US" sz="2500" dirty="0" smtClean="0">
                <a:hlinkClick r:id="rId5"/>
              </a:rPr>
              <a:t>Attachment B </a:t>
            </a:r>
            <a:r>
              <a:rPr lang="en-US" sz="2500" dirty="0" smtClean="0"/>
              <a:t>– HIPAA/HITECH Business Associate Decision Tree</a:t>
            </a:r>
          </a:p>
          <a:p>
            <a:r>
              <a:rPr lang="en-US" sz="2500" dirty="0" smtClean="0"/>
              <a:t>Contact Contracting Office to confirm if a BAA is on file.</a:t>
            </a:r>
          </a:p>
          <a:p>
            <a:r>
              <a:rPr lang="en-US" sz="2500" dirty="0" smtClean="0"/>
              <a:t>For any questions on the BAA, please contact the Compliance Office.</a:t>
            </a:r>
          </a:p>
        </p:txBody>
      </p:sp>
    </p:spTree>
    <p:extLst>
      <p:ext uri="{BB962C8B-B14F-4D97-AF65-F5344CB8AC3E}">
        <p14:creationId xmlns:p14="http://schemas.microsoft.com/office/powerpoint/2010/main" val="368299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57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43" y="3208110"/>
            <a:ext cx="8409214" cy="1470025"/>
          </a:xfrm>
        </p:spPr>
        <p:txBody>
          <a:bodyPr>
            <a:normAutofit fontScale="90000"/>
          </a:bodyPr>
          <a:lstStyle/>
          <a:p>
            <a:r>
              <a:rPr lang="en-US" sz="5300" dirty="0" smtClean="0"/>
              <a:t>Contracts and Grants Accounting</a:t>
            </a:r>
            <a:br>
              <a:rPr lang="en-US" sz="5300" dirty="0" smtClean="0"/>
            </a:br>
            <a:r>
              <a:rPr lang="en-US" sz="5300" dirty="0" smtClean="0"/>
              <a:t>Quarterly </a:t>
            </a:r>
            <a:r>
              <a:rPr lang="en-US" sz="5300" dirty="0"/>
              <a:t>Update</a:t>
            </a:r>
            <a:r>
              <a:rPr lang="en-US" dirty="0"/>
              <a:t/>
            </a:r>
            <a:br>
              <a:rPr lang="en-US" dirty="0"/>
            </a:br>
            <a:r>
              <a:rPr lang="en-US" b="1" dirty="0"/>
              <a:t/>
            </a:r>
            <a:br>
              <a:rPr lang="en-US" b="1" dirty="0"/>
            </a:br>
            <a:r>
              <a:rPr lang="en-US" dirty="0" smtClean="0"/>
              <a:t/>
            </a:r>
            <a:br>
              <a:rPr lang="en-US" dirty="0" smtClean="0"/>
            </a:br>
            <a:endParaRPr lang="en-US" dirty="0"/>
          </a:p>
        </p:txBody>
      </p:sp>
    </p:spTree>
    <p:extLst>
      <p:ext uri="{BB962C8B-B14F-4D97-AF65-F5344CB8AC3E}">
        <p14:creationId xmlns:p14="http://schemas.microsoft.com/office/powerpoint/2010/main" val="49109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0345" y="1222446"/>
            <a:ext cx="7052442" cy="5187405"/>
          </a:xfrm>
          <a:prstGeom prst="rect">
            <a:avLst/>
          </a:prstGeom>
        </p:spPr>
      </p:pic>
    </p:spTree>
    <p:extLst>
      <p:ext uri="{BB962C8B-B14F-4D97-AF65-F5344CB8AC3E}">
        <p14:creationId xmlns:p14="http://schemas.microsoft.com/office/powerpoint/2010/main" val="3172089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6148"/>
            <a:ext cx="8229600" cy="738317"/>
          </a:xfrm>
        </p:spPr>
        <p:txBody>
          <a:bodyPr>
            <a:normAutofit/>
          </a:bodyPr>
          <a:lstStyle/>
          <a:p>
            <a:r>
              <a:rPr lang="en-US" sz="3800" dirty="0" smtClean="0"/>
              <a:t>Sponsored Program Fund Management</a:t>
            </a:r>
            <a:endParaRPr lang="en-US" sz="3800" dirty="0"/>
          </a:p>
        </p:txBody>
      </p:sp>
      <p:sp>
        <p:nvSpPr>
          <p:cNvPr id="3" name="Content Placeholder 2"/>
          <p:cNvSpPr>
            <a:spLocks noGrp="1"/>
          </p:cNvSpPr>
          <p:nvPr>
            <p:ph idx="1"/>
          </p:nvPr>
        </p:nvSpPr>
        <p:spPr>
          <a:xfrm>
            <a:off x="457200" y="1592495"/>
            <a:ext cx="8229600" cy="4458984"/>
          </a:xfrm>
        </p:spPr>
        <p:txBody>
          <a:bodyPr>
            <a:noAutofit/>
          </a:bodyPr>
          <a:lstStyle/>
          <a:p>
            <a:pPr marL="0" indent="0">
              <a:buNone/>
            </a:pPr>
            <a:r>
              <a:rPr lang="en-US" sz="2000" dirty="0" smtClean="0"/>
              <a:t>Departments </a:t>
            </a:r>
            <a:r>
              <a:rPr lang="en-US" sz="2000" dirty="0"/>
              <a:t>are responsible for monitoring all project fund </a:t>
            </a:r>
            <a:r>
              <a:rPr lang="en-US" sz="2000" dirty="0" smtClean="0"/>
              <a:t>activity throughout the term of the award. Departments should ensure the following:</a:t>
            </a:r>
            <a:endParaRPr lang="en-US" sz="2000" dirty="0"/>
          </a:p>
          <a:p>
            <a:r>
              <a:rPr lang="en-US" sz="2000" b="1" dirty="0" smtClean="0"/>
              <a:t>Budgets </a:t>
            </a:r>
            <a:r>
              <a:rPr lang="en-US" sz="2000" dirty="0"/>
              <a:t>are accurate and updated </a:t>
            </a:r>
            <a:r>
              <a:rPr lang="en-US" sz="2000" dirty="0" smtClean="0"/>
              <a:t>appropriately.</a:t>
            </a:r>
          </a:p>
          <a:p>
            <a:pPr lvl="1"/>
            <a:r>
              <a:rPr lang="en-US" sz="2000" dirty="0"/>
              <a:t>BRs will be routed to OSP for approval. There are some adjustments which do not </a:t>
            </a:r>
            <a:r>
              <a:rPr lang="en-US" sz="2000" dirty="0" smtClean="0"/>
              <a:t>require </a:t>
            </a:r>
            <a:r>
              <a:rPr lang="en-US" sz="2000" dirty="0"/>
              <a:t>sponsor approval. </a:t>
            </a:r>
          </a:p>
          <a:p>
            <a:r>
              <a:rPr lang="en-US" sz="2000" b="1" dirty="0" smtClean="0"/>
              <a:t>Revenues</a:t>
            </a:r>
            <a:r>
              <a:rPr lang="en-US" sz="2000" dirty="0" smtClean="0"/>
              <a:t> </a:t>
            </a:r>
            <a:r>
              <a:rPr lang="en-US" sz="2000" dirty="0"/>
              <a:t>have been received and are recorded according to the grant </a:t>
            </a:r>
            <a:r>
              <a:rPr lang="en-US" sz="2000" dirty="0" smtClean="0"/>
              <a:t>guidelines.  Understand how revenue will be earned/received.</a:t>
            </a:r>
          </a:p>
          <a:p>
            <a:r>
              <a:rPr lang="en-US" sz="2000" b="1" dirty="0"/>
              <a:t>E</a:t>
            </a:r>
            <a:r>
              <a:rPr lang="en-US" sz="2000" b="1" dirty="0" smtClean="0"/>
              <a:t>ncumbrances</a:t>
            </a:r>
            <a:r>
              <a:rPr lang="en-US" sz="2000" dirty="0" smtClean="0"/>
              <a:t> have been </a:t>
            </a:r>
            <a:r>
              <a:rPr lang="en-US" sz="2000" dirty="0"/>
              <a:t>established using institutional purchasing </a:t>
            </a:r>
            <a:r>
              <a:rPr lang="en-US" sz="2000" dirty="0" smtClean="0"/>
              <a:t>guidelines</a:t>
            </a:r>
            <a:r>
              <a:rPr lang="en-US" sz="2000" dirty="0"/>
              <a:t> </a:t>
            </a:r>
            <a:r>
              <a:rPr lang="en-US" sz="2000" dirty="0" smtClean="0"/>
              <a:t>and should be reviewed </a:t>
            </a:r>
            <a:r>
              <a:rPr lang="en-US" sz="2000" dirty="0"/>
              <a:t>periodically.	</a:t>
            </a:r>
            <a:endParaRPr lang="en-US" sz="2000" dirty="0" smtClean="0"/>
          </a:p>
          <a:p>
            <a:r>
              <a:rPr lang="en-US" sz="2000" b="1" dirty="0" smtClean="0"/>
              <a:t>Project</a:t>
            </a:r>
            <a:r>
              <a:rPr lang="en-US" sz="2000" dirty="0" smtClean="0"/>
              <a:t> </a:t>
            </a:r>
            <a:r>
              <a:rPr lang="en-US" sz="2000" b="1" dirty="0"/>
              <a:t>costs</a:t>
            </a:r>
            <a:r>
              <a:rPr lang="en-US" sz="2000" dirty="0"/>
              <a:t> are managed according to the grant guidelines and </a:t>
            </a:r>
            <a:r>
              <a:rPr lang="en-US" sz="2000" dirty="0" smtClean="0"/>
              <a:t>must comply </a:t>
            </a:r>
            <a:r>
              <a:rPr lang="en-US" sz="2000" dirty="0"/>
              <a:t>with HSCEP OP 65.04. </a:t>
            </a:r>
            <a:r>
              <a:rPr lang="en-US" sz="2000" dirty="0" smtClean="0"/>
              <a:t> Expenses must relate to the project.</a:t>
            </a:r>
          </a:p>
          <a:p>
            <a:r>
              <a:rPr lang="en-US" sz="2000" b="1" dirty="0"/>
              <a:t>C</a:t>
            </a:r>
            <a:r>
              <a:rPr lang="en-US" sz="2000" b="1" dirty="0" smtClean="0"/>
              <a:t>ost sharing </a:t>
            </a:r>
            <a:r>
              <a:rPr lang="en-US" sz="2000" dirty="0" smtClean="0"/>
              <a:t>requirements are met and documented.</a:t>
            </a:r>
          </a:p>
          <a:p>
            <a:r>
              <a:rPr lang="en-US" sz="2000" b="1" dirty="0" smtClean="0"/>
              <a:t>Effort reporting </a:t>
            </a:r>
            <a:r>
              <a:rPr lang="en-US" sz="2000" dirty="0" smtClean="0"/>
              <a:t>on the fund is accurate and certified.</a:t>
            </a:r>
          </a:p>
          <a:p>
            <a:r>
              <a:rPr lang="en-US" sz="2000" dirty="0"/>
              <a:t>P</a:t>
            </a:r>
            <a:r>
              <a:rPr lang="en-US" sz="2000" dirty="0" smtClean="0"/>
              <a:t>rogrammatic or </a:t>
            </a:r>
            <a:r>
              <a:rPr lang="en-US" sz="2000" b="1" dirty="0" smtClean="0"/>
              <a:t>progress reports </a:t>
            </a:r>
            <a:r>
              <a:rPr lang="en-US" sz="2000" dirty="0" smtClean="0"/>
              <a:t>required by the sponsor are completed.</a:t>
            </a:r>
          </a:p>
        </p:txBody>
      </p:sp>
    </p:spTree>
    <p:extLst>
      <p:ext uri="{BB962C8B-B14F-4D97-AF65-F5344CB8AC3E}">
        <p14:creationId xmlns:p14="http://schemas.microsoft.com/office/powerpoint/2010/main" val="1421848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738317"/>
          </a:xfrm>
        </p:spPr>
        <p:txBody>
          <a:bodyPr>
            <a:noAutofit/>
          </a:bodyPr>
          <a:lstStyle/>
          <a:p>
            <a:r>
              <a:rPr lang="en-US" sz="3400" dirty="0" smtClean="0"/>
              <a:t>Allowable </a:t>
            </a:r>
            <a:r>
              <a:rPr lang="en-US" sz="3400" dirty="0"/>
              <a:t>Activities and Allowable </a:t>
            </a:r>
            <a:r>
              <a:rPr lang="en-US" sz="3400" dirty="0" smtClean="0"/>
              <a:t>Costs</a:t>
            </a:r>
            <a:r>
              <a:rPr lang="en-US" sz="3400" dirty="0"/>
              <a:t> </a:t>
            </a:r>
            <a:r>
              <a:rPr lang="en-US" sz="3200" dirty="0"/>
              <a:t>HSCEP OP 65.04</a:t>
            </a:r>
          </a:p>
        </p:txBody>
      </p:sp>
      <p:sp>
        <p:nvSpPr>
          <p:cNvPr id="3" name="Content Placeholder 2"/>
          <p:cNvSpPr>
            <a:spLocks noGrp="1"/>
          </p:cNvSpPr>
          <p:nvPr>
            <p:ph idx="1"/>
          </p:nvPr>
        </p:nvSpPr>
        <p:spPr>
          <a:xfrm>
            <a:off x="457200" y="2054831"/>
            <a:ext cx="8229600" cy="4561725"/>
          </a:xfrm>
        </p:spPr>
        <p:txBody>
          <a:bodyPr>
            <a:normAutofit fontScale="70000" lnSpcReduction="20000"/>
          </a:bodyPr>
          <a:lstStyle/>
          <a:p>
            <a:r>
              <a:rPr lang="en-US" dirty="0" smtClean="0"/>
              <a:t>Direct cost vs. Indirect cost</a:t>
            </a:r>
          </a:p>
          <a:p>
            <a:r>
              <a:rPr lang="en-US" dirty="0" smtClean="0"/>
              <a:t>Allowable - A </a:t>
            </a:r>
            <a:r>
              <a:rPr lang="en-US" dirty="0"/>
              <a:t>cost or activity is specifically permitted or not specifically prohibited by the terms and conditions of the award and institutional </a:t>
            </a:r>
            <a:r>
              <a:rPr lang="en-US" dirty="0" smtClean="0"/>
              <a:t>policy.</a:t>
            </a:r>
          </a:p>
          <a:p>
            <a:pPr lvl="1"/>
            <a:r>
              <a:rPr lang="en-US" sz="2900" dirty="0" smtClean="0"/>
              <a:t>Common unallowable costs: advertising cost, alcoholic beverages, entertainment costs, alumni activities, bad debt expenses, fines and penalties</a:t>
            </a:r>
            <a:r>
              <a:rPr lang="en-US" sz="2500" dirty="0" smtClean="0"/>
              <a:t>.</a:t>
            </a:r>
            <a:endParaRPr lang="en-US" sz="2500" dirty="0"/>
          </a:p>
          <a:p>
            <a:r>
              <a:rPr lang="en-US" dirty="0" smtClean="0"/>
              <a:t>Allocable - </a:t>
            </a:r>
            <a:r>
              <a:rPr lang="en-US" dirty="0"/>
              <a:t>A cost must be distributed in reasonable proportion to the benefits received by the grant being charged. </a:t>
            </a:r>
          </a:p>
          <a:p>
            <a:r>
              <a:rPr lang="en-US" dirty="0" smtClean="0"/>
              <a:t>Reasonable - </a:t>
            </a:r>
            <a:r>
              <a:rPr lang="en-US" dirty="0"/>
              <a:t>A cost must reflect what a “prudent person” would pay under similar circumstances. </a:t>
            </a:r>
            <a:r>
              <a:rPr lang="en-US" dirty="0" smtClean="0"/>
              <a:t>Generally recognized as necessary for the performance of the sponsored project.</a:t>
            </a:r>
            <a:endParaRPr lang="en-US" dirty="0"/>
          </a:p>
          <a:p>
            <a:r>
              <a:rPr lang="en-US" dirty="0" smtClean="0"/>
              <a:t>Consistent - </a:t>
            </a:r>
            <a:r>
              <a:rPr lang="en-US" dirty="0"/>
              <a:t>Treatment of costs within the accounting system should be </a:t>
            </a:r>
            <a:r>
              <a:rPr lang="en-US" dirty="0" smtClean="0"/>
              <a:t>consistent. 	</a:t>
            </a:r>
            <a:endParaRPr lang="en-US" dirty="0"/>
          </a:p>
        </p:txBody>
      </p:sp>
    </p:spTree>
    <p:extLst>
      <p:ext uri="{BB962C8B-B14F-4D97-AF65-F5344CB8AC3E}">
        <p14:creationId xmlns:p14="http://schemas.microsoft.com/office/powerpoint/2010/main" val="1191424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548"/>
            <a:ext cx="8229600" cy="882155"/>
          </a:xfrm>
        </p:spPr>
        <p:txBody>
          <a:bodyPr/>
          <a:lstStyle/>
          <a:p>
            <a:r>
              <a:rPr lang="en-US" dirty="0" smtClean="0"/>
              <a:t>Grant Financial Management Tips</a:t>
            </a:r>
            <a:endParaRPr lang="en-US" dirty="0"/>
          </a:p>
        </p:txBody>
      </p:sp>
      <p:sp>
        <p:nvSpPr>
          <p:cNvPr id="3" name="Content Placeholder 2"/>
          <p:cNvSpPr>
            <a:spLocks noGrp="1"/>
          </p:cNvSpPr>
          <p:nvPr>
            <p:ph idx="1"/>
          </p:nvPr>
        </p:nvSpPr>
        <p:spPr>
          <a:xfrm>
            <a:off x="457200" y="1941816"/>
            <a:ext cx="8229600" cy="4664083"/>
          </a:xfrm>
        </p:spPr>
        <p:txBody>
          <a:bodyPr>
            <a:normAutofit fontScale="47500" lnSpcReduction="20000"/>
          </a:bodyPr>
          <a:lstStyle/>
          <a:p>
            <a:r>
              <a:rPr lang="en-US" sz="3400" dirty="0" smtClean="0"/>
              <a:t>Review transactions on grant FOPs at least once every two weeks and complete cost transfers (audit red flag for CTs over 90 days).</a:t>
            </a:r>
          </a:p>
          <a:p>
            <a:r>
              <a:rPr lang="en-US" sz="3400" dirty="0"/>
              <a:t>Review payroll reports at least once a month and ensure faculty/staff salary distribution fulfills effort commitments on grant proposals/applications.</a:t>
            </a:r>
          </a:p>
          <a:p>
            <a:pPr marL="0" indent="0">
              <a:buNone/>
            </a:pPr>
            <a:r>
              <a:rPr lang="en-US" sz="3400" dirty="0" smtClean="0"/>
              <a:t>		- Longevity is considered salary, not fringe benefits. </a:t>
            </a:r>
          </a:p>
          <a:p>
            <a:pPr marL="0" indent="0">
              <a:buNone/>
            </a:pPr>
            <a:r>
              <a:rPr lang="en-US" sz="3400" dirty="0"/>
              <a:t>	</a:t>
            </a:r>
            <a:r>
              <a:rPr lang="en-US" sz="3400" dirty="0" smtClean="0"/>
              <a:t>	- Avoid Labor Redistributions</a:t>
            </a:r>
          </a:p>
          <a:p>
            <a:r>
              <a:rPr lang="en-US" sz="3400" dirty="0" smtClean="0"/>
              <a:t>Recalculate salary cap cost share every time there is a salary increase/secondary appointment and be up-to-date on the latest salary cap amount.</a:t>
            </a:r>
          </a:p>
          <a:p>
            <a:pPr marL="0" indent="0">
              <a:buNone/>
            </a:pPr>
            <a:r>
              <a:rPr lang="en-US" sz="3400" dirty="0"/>
              <a:t>	</a:t>
            </a:r>
            <a:r>
              <a:rPr lang="en-US" sz="3400" dirty="0" smtClean="0"/>
              <a:t>	- NIH </a:t>
            </a:r>
            <a:r>
              <a:rPr lang="en-US" sz="3400" dirty="0"/>
              <a:t>Salary </a:t>
            </a:r>
            <a:r>
              <a:rPr lang="en-US" sz="3400" dirty="0" smtClean="0"/>
              <a:t>Cap </a:t>
            </a:r>
            <a:r>
              <a:rPr lang="en-US" sz="3400" dirty="0"/>
              <a:t>$</a:t>
            </a:r>
            <a:r>
              <a:rPr lang="en-US" sz="3400" dirty="0" smtClean="0"/>
              <a:t>189,600</a:t>
            </a:r>
          </a:p>
          <a:p>
            <a:pPr marL="0" indent="0">
              <a:buNone/>
            </a:pPr>
            <a:r>
              <a:rPr lang="en-US" sz="3400" dirty="0"/>
              <a:t>	</a:t>
            </a:r>
            <a:r>
              <a:rPr lang="en-US" sz="3400" dirty="0" smtClean="0"/>
              <a:t>	- CPRIT Salary </a:t>
            </a:r>
            <a:r>
              <a:rPr lang="en-US" sz="3400" dirty="0"/>
              <a:t>Cap </a:t>
            </a:r>
            <a:r>
              <a:rPr lang="en-US" sz="3400" dirty="0" smtClean="0"/>
              <a:t>$200,000</a:t>
            </a:r>
            <a:endParaRPr lang="en-US" sz="3400" dirty="0"/>
          </a:p>
          <a:p>
            <a:r>
              <a:rPr lang="en-US" sz="3400" dirty="0" smtClean="0"/>
              <a:t>Review Open Encumbrances periodically</a:t>
            </a:r>
            <a:r>
              <a:rPr lang="en-US" sz="3400" dirty="0"/>
              <a:t>.	</a:t>
            </a:r>
          </a:p>
          <a:p>
            <a:pPr marL="457200" lvl="1" indent="0">
              <a:buNone/>
            </a:pPr>
            <a:r>
              <a:rPr lang="en-US" sz="3400" dirty="0" smtClean="0"/>
              <a:t>	- If </a:t>
            </a:r>
            <a:r>
              <a:rPr lang="en-US" sz="3400" dirty="0"/>
              <a:t>an encumbrance is valid, it may remain on </a:t>
            </a:r>
            <a:r>
              <a:rPr lang="en-US" sz="3400" dirty="0" smtClean="0"/>
              <a:t>the </a:t>
            </a:r>
            <a:r>
              <a:rPr lang="en-US" sz="3400" dirty="0"/>
              <a:t>grant. </a:t>
            </a:r>
            <a:endParaRPr lang="en-US" sz="3400" dirty="0" smtClean="0"/>
          </a:p>
          <a:p>
            <a:pPr marL="457200" lvl="1" indent="0">
              <a:buNone/>
            </a:pPr>
            <a:r>
              <a:rPr lang="en-US" sz="3400" dirty="0" smtClean="0"/>
              <a:t>	- If </a:t>
            </a:r>
            <a:r>
              <a:rPr lang="en-US" sz="3400" dirty="0"/>
              <a:t>the encumbrance is no longer valid, it should be released and the purchase order </a:t>
            </a:r>
            <a:r>
              <a:rPr lang="en-US" sz="3400" dirty="0" smtClean="0"/>
              <a:t>	  closed.</a:t>
            </a:r>
          </a:p>
          <a:p>
            <a:r>
              <a:rPr lang="en-US" sz="3400" dirty="0" smtClean="0"/>
              <a:t>Do not create new purchase orders during the last two weeks of the grant unless essential items are still needed and goods/services will be received on or before the grant end date. </a:t>
            </a:r>
          </a:p>
          <a:p>
            <a:pPr>
              <a:spcBef>
                <a:spcPts val="0"/>
              </a:spcBef>
            </a:pPr>
            <a:r>
              <a:rPr lang="en-US" sz="3400" b="1" dirty="0">
                <a:solidFill>
                  <a:srgbClr val="FF0000"/>
                </a:solidFill>
              </a:rPr>
              <a:t>A grant cannot be closed until ALL encumbrances are closed.</a:t>
            </a:r>
          </a:p>
          <a:p>
            <a:pPr>
              <a:spcBef>
                <a:spcPts val="0"/>
              </a:spcBef>
            </a:pPr>
            <a:r>
              <a:rPr lang="en-US" sz="3400" dirty="0"/>
              <a:t>Goods </a:t>
            </a:r>
            <a:r>
              <a:rPr lang="en-US" sz="3400" b="1" dirty="0"/>
              <a:t>must</a:t>
            </a:r>
            <a:r>
              <a:rPr lang="en-US" sz="3400" dirty="0"/>
              <a:t> be received prior to grant end date.  If received after the end date, </a:t>
            </a:r>
            <a:r>
              <a:rPr lang="en-US" sz="3400" dirty="0" smtClean="0"/>
              <a:t>you will </a:t>
            </a:r>
            <a:r>
              <a:rPr lang="en-US" sz="3400" dirty="0"/>
              <a:t>be asked to move off the grant</a:t>
            </a:r>
            <a:r>
              <a:rPr lang="en-US" sz="3400" dirty="0" smtClean="0"/>
              <a:t>.</a:t>
            </a:r>
          </a:p>
          <a:p>
            <a:pPr marL="0" indent="0">
              <a:buNone/>
            </a:pPr>
            <a:endParaRPr lang="en-US" dirty="0"/>
          </a:p>
        </p:txBody>
      </p:sp>
    </p:spTree>
    <p:extLst>
      <p:ext uri="{BB962C8B-B14F-4D97-AF65-F5344CB8AC3E}">
        <p14:creationId xmlns:p14="http://schemas.microsoft.com/office/powerpoint/2010/main" val="1496089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948795"/>
          </a:xfrm>
          <a:ln w="38100">
            <a:noFill/>
          </a:ln>
        </p:spPr>
        <p:txBody>
          <a:bodyPr/>
          <a:lstStyle/>
          <a:p>
            <a:r>
              <a:rPr lang="en-US" dirty="0" smtClean="0"/>
              <a:t>Non-Compliant Purchase Orders</a:t>
            </a:r>
            <a:endParaRPr lang="en-US" dirty="0"/>
          </a:p>
        </p:txBody>
      </p:sp>
      <p:sp>
        <p:nvSpPr>
          <p:cNvPr id="3" name="Content Placeholder 2"/>
          <p:cNvSpPr>
            <a:spLocks noGrp="1"/>
          </p:cNvSpPr>
          <p:nvPr>
            <p:ph idx="1"/>
          </p:nvPr>
        </p:nvSpPr>
        <p:spPr>
          <a:xfrm>
            <a:off x="508000" y="2070100"/>
            <a:ext cx="8178800" cy="4270492"/>
          </a:xfrm>
        </p:spPr>
        <p:txBody>
          <a:bodyPr>
            <a:normAutofit/>
          </a:bodyPr>
          <a:lstStyle/>
          <a:p>
            <a:pPr>
              <a:spcBef>
                <a:spcPts val="0"/>
              </a:spcBef>
            </a:pPr>
            <a:r>
              <a:rPr lang="en-US" sz="2200" dirty="0" smtClean="0"/>
              <a:t>The ordering of products or services prior to the purchase order being issued is considered an obligation without authority and a violation of the Purchasing Operating Policies.</a:t>
            </a:r>
          </a:p>
          <a:p>
            <a:pPr marL="0" indent="0">
              <a:spcBef>
                <a:spcPts val="0"/>
              </a:spcBef>
              <a:buNone/>
            </a:pPr>
            <a:endParaRPr lang="en-US" sz="2200" dirty="0"/>
          </a:p>
          <a:p>
            <a:pPr>
              <a:spcBef>
                <a:spcPts val="0"/>
              </a:spcBef>
            </a:pPr>
            <a:r>
              <a:rPr lang="en-US" sz="2200" dirty="0" smtClean="0"/>
              <a:t>Non-compliant POs are not allowed on grants.</a:t>
            </a:r>
          </a:p>
          <a:p>
            <a:pPr marL="0" indent="0">
              <a:spcBef>
                <a:spcPts val="0"/>
              </a:spcBef>
              <a:buNone/>
            </a:pPr>
            <a:endParaRPr lang="en-US" sz="2200" b="1" dirty="0" smtClean="0">
              <a:solidFill>
                <a:srgbClr val="FF0000"/>
              </a:solidFill>
            </a:endParaRPr>
          </a:p>
          <a:p>
            <a:pPr lvl="1">
              <a:spcBef>
                <a:spcPts val="0"/>
              </a:spcBef>
            </a:pPr>
            <a:r>
              <a:rPr lang="en-US" sz="2200" dirty="0" smtClean="0"/>
              <a:t>Expenses </a:t>
            </a:r>
            <a:r>
              <a:rPr lang="en-US" sz="2200" dirty="0"/>
              <a:t>stemming from a non-compliant </a:t>
            </a:r>
            <a:r>
              <a:rPr lang="en-US" sz="2200" dirty="0" smtClean="0"/>
              <a:t>PO </a:t>
            </a:r>
            <a:r>
              <a:rPr lang="en-US" sz="2200" dirty="0"/>
              <a:t>on a non-sponsored fund cannot be </a:t>
            </a:r>
            <a:r>
              <a:rPr lang="en-US" sz="2200" dirty="0" smtClean="0"/>
              <a:t>cost-transferred </a:t>
            </a:r>
            <a:r>
              <a:rPr lang="en-US" sz="2200" dirty="0"/>
              <a:t>to a sponsored fund.</a:t>
            </a:r>
          </a:p>
          <a:p>
            <a:pPr marL="0" indent="0">
              <a:lnSpc>
                <a:spcPct val="110000"/>
              </a:lnSpc>
              <a:spcBef>
                <a:spcPts val="0"/>
              </a:spcBef>
              <a:buNone/>
            </a:pPr>
            <a:endParaRPr lang="en-US" sz="2000" dirty="0"/>
          </a:p>
        </p:txBody>
      </p:sp>
    </p:spTree>
    <p:extLst>
      <p:ext uri="{BB962C8B-B14F-4D97-AF65-F5344CB8AC3E}">
        <p14:creationId xmlns:p14="http://schemas.microsoft.com/office/powerpoint/2010/main" val="647537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LRD = Labor Redistribution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labor redistribution, also known as LRD, is a type of cost transfer that moves salary and fringe benefit costs from one FOP to another. It allows a change to the salary distribution for past pay periods.</a:t>
            </a:r>
          </a:p>
          <a:p>
            <a:r>
              <a:rPr lang="en-US" dirty="0" smtClean="0"/>
              <a:t>LRDs are sometimes necessary to move salary onto or out of a grant fund for past pay periods, but should be avoided or kept to a minimum by proactively changing the funding source of grant personnel through an </a:t>
            </a:r>
            <a:r>
              <a:rPr lang="en-US" dirty="0" err="1" smtClean="0"/>
              <a:t>ePAF</a:t>
            </a:r>
            <a:r>
              <a:rPr lang="en-US" dirty="0" smtClean="0"/>
              <a:t> as new grants begin and older grants end.</a:t>
            </a:r>
          </a:p>
          <a:p>
            <a:r>
              <a:rPr lang="en-US" dirty="0"/>
              <a:t>LRDs do not change an employee’s salary distribution for future pay periods. An </a:t>
            </a:r>
            <a:r>
              <a:rPr lang="en-US" dirty="0" err="1"/>
              <a:t>ePAF</a:t>
            </a:r>
            <a:r>
              <a:rPr lang="en-US" dirty="0"/>
              <a:t> must still be submitted to change the salary distribution for future pay periods</a:t>
            </a:r>
            <a:r>
              <a:rPr lang="en-US" dirty="0" smtClean="0"/>
              <a:t>.</a:t>
            </a:r>
            <a:endParaRPr lang="en-US" dirty="0"/>
          </a:p>
        </p:txBody>
      </p:sp>
    </p:spTree>
    <p:extLst>
      <p:ext uri="{BB962C8B-B14F-4D97-AF65-F5344CB8AC3E}">
        <p14:creationId xmlns:p14="http://schemas.microsoft.com/office/powerpoint/2010/main" val="895755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025"/>
            <a:ext cx="8229600" cy="834495"/>
          </a:xfrm>
          <a:ln w="38100">
            <a:noFill/>
          </a:ln>
        </p:spPr>
        <p:txBody>
          <a:bodyPr/>
          <a:lstStyle/>
          <a:p>
            <a:r>
              <a:rPr lang="en-US" dirty="0" smtClean="0"/>
              <a:t>Travel on Grant Funds: Key Points</a:t>
            </a:r>
            <a:endParaRPr lang="en-US" dirty="0"/>
          </a:p>
        </p:txBody>
      </p:sp>
      <p:sp>
        <p:nvSpPr>
          <p:cNvPr id="3" name="Content Placeholder 2"/>
          <p:cNvSpPr>
            <a:spLocks noGrp="1"/>
          </p:cNvSpPr>
          <p:nvPr>
            <p:ph idx="1"/>
          </p:nvPr>
        </p:nvSpPr>
        <p:spPr>
          <a:xfrm>
            <a:off x="393700" y="1957085"/>
            <a:ext cx="8686800" cy="4407756"/>
          </a:xfrm>
        </p:spPr>
        <p:txBody>
          <a:bodyPr>
            <a:noAutofit/>
          </a:bodyPr>
          <a:lstStyle/>
          <a:p>
            <a:pPr>
              <a:spcBef>
                <a:spcPts val="0"/>
              </a:spcBef>
            </a:pPr>
            <a:r>
              <a:rPr lang="en-US" sz="2000" dirty="0" smtClean="0"/>
              <a:t>Both employees and non-employees traveling on grant funds </a:t>
            </a:r>
            <a:r>
              <a:rPr lang="en-US" sz="2000" dirty="0"/>
              <a:t>must follow Travel Operating Policies found in the Payment Services section of the Business Affairs </a:t>
            </a:r>
            <a:r>
              <a:rPr lang="en-US" sz="2000" dirty="0" smtClean="0"/>
              <a:t>website.</a:t>
            </a:r>
          </a:p>
          <a:p>
            <a:pPr>
              <a:spcBef>
                <a:spcPts val="0"/>
              </a:spcBef>
            </a:pPr>
            <a:r>
              <a:rPr lang="en-US" sz="2000" dirty="0" smtClean="0"/>
              <a:t>Travel </a:t>
            </a:r>
            <a:r>
              <a:rPr lang="en-US" sz="2000" dirty="0"/>
              <a:t>chargeable to a sponsored program </a:t>
            </a:r>
            <a:r>
              <a:rPr lang="en-US" sz="2000" dirty="0" smtClean="0"/>
              <a:t>must be allowed by the sponsor and must </a:t>
            </a:r>
            <a:r>
              <a:rPr lang="en-US" sz="2000" dirty="0"/>
              <a:t>be for the use and benefit of the </a:t>
            </a:r>
            <a:r>
              <a:rPr lang="en-US" sz="2000" dirty="0" smtClean="0"/>
              <a:t>institution and sponsored project.</a:t>
            </a:r>
            <a:endParaRPr lang="en-US" sz="2000" i="1" dirty="0" smtClean="0"/>
          </a:p>
          <a:p>
            <a:pPr>
              <a:spcBef>
                <a:spcPts val="0"/>
              </a:spcBef>
            </a:pPr>
            <a:r>
              <a:rPr lang="en-US" sz="2000" dirty="0"/>
              <a:t>F</a:t>
            </a:r>
            <a:r>
              <a:rPr lang="en-US" sz="2000" dirty="0" smtClean="0"/>
              <a:t>oreign travel must be approved by TTUHSC El Paso’s </a:t>
            </a:r>
            <a:r>
              <a:rPr lang="en-US" sz="2000" dirty="0"/>
              <a:t>p</a:t>
            </a:r>
            <a:r>
              <a:rPr lang="en-US" sz="2000" dirty="0" smtClean="0"/>
              <a:t>resident per HSCEP OP 79.04.</a:t>
            </a:r>
          </a:p>
          <a:p>
            <a:pPr>
              <a:spcBef>
                <a:spcPts val="0"/>
              </a:spcBef>
            </a:pPr>
            <a:r>
              <a:rPr lang="en-US" sz="2000" dirty="0"/>
              <a:t>Charges </a:t>
            </a:r>
            <a:r>
              <a:rPr lang="en-US" sz="2000" dirty="0" smtClean="0"/>
              <a:t>to grants </a:t>
            </a:r>
            <a:r>
              <a:rPr lang="en-US" sz="2000" dirty="0"/>
              <a:t>for lodging and meals should follow U.S. GSA </a:t>
            </a:r>
            <a:r>
              <a:rPr lang="en-US" sz="2000" dirty="0" smtClean="0"/>
              <a:t>federal </a:t>
            </a:r>
            <a:r>
              <a:rPr lang="en-US" sz="2000" dirty="0"/>
              <a:t>per diem limits. Amounts over GSA limits must be charged to a local FOP.</a:t>
            </a:r>
          </a:p>
          <a:p>
            <a:pPr>
              <a:spcBef>
                <a:spcPts val="0"/>
              </a:spcBef>
            </a:pPr>
            <a:r>
              <a:rPr lang="en-US" sz="2000" dirty="0"/>
              <a:t>Tips </a:t>
            </a:r>
            <a:r>
              <a:rPr lang="en-US" sz="2000" dirty="0" smtClean="0"/>
              <a:t>are not </a:t>
            </a:r>
            <a:r>
              <a:rPr lang="en-US" sz="2000" dirty="0"/>
              <a:t>allowed on </a:t>
            </a:r>
            <a:r>
              <a:rPr lang="en-US" sz="2000" dirty="0" smtClean="0"/>
              <a:t>federal and state grants.</a:t>
            </a:r>
          </a:p>
          <a:p>
            <a:pPr>
              <a:spcBef>
                <a:spcPts val="0"/>
              </a:spcBef>
            </a:pPr>
            <a:r>
              <a:rPr lang="en-US" sz="2000" dirty="0" smtClean="0"/>
              <a:t>Reimbursement of alcohol </a:t>
            </a:r>
            <a:r>
              <a:rPr lang="en-US" sz="2000" dirty="0"/>
              <a:t>is not allowed on any </a:t>
            </a:r>
            <a:r>
              <a:rPr lang="en-US" sz="2000" dirty="0" smtClean="0"/>
              <a:t>funds.</a:t>
            </a:r>
          </a:p>
          <a:p>
            <a:pPr>
              <a:spcBef>
                <a:spcPts val="0"/>
              </a:spcBef>
            </a:pPr>
            <a:r>
              <a:rPr lang="en-US" sz="2000" dirty="0" smtClean="0"/>
              <a:t>Mileage </a:t>
            </a:r>
            <a:r>
              <a:rPr lang="en-US" sz="2000" dirty="0"/>
              <a:t>reimbursement is capped at the state approved </a:t>
            </a:r>
            <a:r>
              <a:rPr lang="en-US" sz="2000" dirty="0" smtClean="0"/>
              <a:t>rate.</a:t>
            </a:r>
          </a:p>
          <a:p>
            <a:pPr>
              <a:spcBef>
                <a:spcPts val="0"/>
              </a:spcBef>
            </a:pPr>
            <a:r>
              <a:rPr lang="en-US" sz="2000" dirty="0"/>
              <a:t>Travel vouchers using a grant fund are reviewed and approved by C&amp;G Accounting.</a:t>
            </a:r>
          </a:p>
          <a:p>
            <a:pPr>
              <a:spcBef>
                <a:spcPts val="0"/>
              </a:spcBef>
            </a:pPr>
            <a:endParaRPr lang="en-US" sz="2000" dirty="0" smtClean="0"/>
          </a:p>
        </p:txBody>
      </p:sp>
    </p:spTree>
    <p:extLst>
      <p:ext uri="{BB962C8B-B14F-4D97-AF65-F5344CB8AC3E}">
        <p14:creationId xmlns:p14="http://schemas.microsoft.com/office/powerpoint/2010/main" val="3690265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985"/>
            <a:ext cx="8229600" cy="830785"/>
          </a:xfrm>
        </p:spPr>
        <p:txBody>
          <a:bodyPr>
            <a:normAutofit/>
          </a:bodyPr>
          <a:lstStyle/>
          <a:p>
            <a:r>
              <a:rPr lang="en-US" dirty="0" smtClean="0"/>
              <a:t>Useful </a:t>
            </a:r>
            <a:r>
              <a:rPr lang="en-US" dirty="0" err="1" smtClean="0"/>
              <a:t>Cognos</a:t>
            </a:r>
            <a:r>
              <a:rPr lang="en-US" dirty="0" smtClean="0"/>
              <a:t> Reports</a:t>
            </a:r>
            <a:endParaRPr lang="en-US" dirty="0"/>
          </a:p>
        </p:txBody>
      </p:sp>
      <p:sp>
        <p:nvSpPr>
          <p:cNvPr id="3" name="Content Placeholder 2"/>
          <p:cNvSpPr>
            <a:spLocks noGrp="1"/>
          </p:cNvSpPr>
          <p:nvPr>
            <p:ph idx="1"/>
          </p:nvPr>
        </p:nvSpPr>
        <p:spPr>
          <a:xfrm>
            <a:off x="385281" y="1520576"/>
            <a:ext cx="8229600" cy="4972691"/>
          </a:xfrm>
        </p:spPr>
        <p:txBody>
          <a:bodyPr>
            <a:noAutofit/>
          </a:bodyPr>
          <a:lstStyle/>
          <a:p>
            <a:r>
              <a:rPr lang="en-US" sz="1500" dirty="0" smtClean="0"/>
              <a:t>Budget Detail</a:t>
            </a:r>
            <a:endParaRPr lang="en-US" sz="1500" dirty="0"/>
          </a:p>
          <a:p>
            <a:pPr lvl="1"/>
            <a:r>
              <a:rPr lang="en-US" sz="1500" dirty="0"/>
              <a:t>Inception to date: </a:t>
            </a:r>
            <a:r>
              <a:rPr lang="en-US" sz="1500" dirty="0" smtClean="0"/>
              <a:t>HSC </a:t>
            </a:r>
            <a:r>
              <a:rPr lang="en-US" sz="1500" dirty="0"/>
              <a:t>El Paso Finance &gt; Grants &gt; </a:t>
            </a:r>
            <a:r>
              <a:rPr lang="en-US" sz="1500" dirty="0" smtClean="0"/>
              <a:t>Budget Account Code Summary for Grants – Combined Charts E &amp; H</a:t>
            </a:r>
          </a:p>
          <a:p>
            <a:pPr lvl="1"/>
            <a:r>
              <a:rPr lang="en-US" sz="1500" dirty="0" smtClean="0"/>
              <a:t>By period (non MY Funds): HSC </a:t>
            </a:r>
            <a:r>
              <a:rPr lang="en-US" sz="1500" dirty="0"/>
              <a:t>El Paso Finance &gt; Finances Relative to Budget &gt; Budget Account Code </a:t>
            </a:r>
            <a:r>
              <a:rPr lang="en-US" sz="1500" dirty="0" smtClean="0"/>
              <a:t>Summary</a:t>
            </a:r>
            <a:endParaRPr lang="en-US" sz="1500" dirty="0">
              <a:solidFill>
                <a:srgbClr val="FF0000"/>
              </a:solidFill>
            </a:endParaRPr>
          </a:p>
          <a:p>
            <a:r>
              <a:rPr lang="en-US" sz="1500" dirty="0" smtClean="0"/>
              <a:t>Grant </a:t>
            </a:r>
            <a:r>
              <a:rPr lang="en-US" sz="1500" dirty="0"/>
              <a:t>Information Query</a:t>
            </a:r>
          </a:p>
          <a:p>
            <a:pPr lvl="1"/>
            <a:r>
              <a:rPr lang="en-US" sz="1500" dirty="0"/>
              <a:t>HSC El Paso Finance &gt; Grants &gt; Grant Information Query- Awards</a:t>
            </a:r>
          </a:p>
          <a:p>
            <a:pPr>
              <a:spcBef>
                <a:spcPts val="0"/>
              </a:spcBef>
            </a:pPr>
            <a:r>
              <a:rPr lang="en-US" sz="1500" dirty="0" smtClean="0"/>
              <a:t>Open </a:t>
            </a:r>
            <a:r>
              <a:rPr lang="en-US" sz="1500" dirty="0"/>
              <a:t>Encumbrances:</a:t>
            </a:r>
          </a:p>
          <a:p>
            <a:pPr lvl="1">
              <a:spcBef>
                <a:spcPts val="0"/>
              </a:spcBef>
            </a:pPr>
            <a:r>
              <a:rPr lang="en-US" sz="1500" dirty="0"/>
              <a:t>HSC El Paso Finance &gt; Encumbrances, Invoices, &amp; Checks &gt; Open Encumbrances by Fund and </a:t>
            </a:r>
            <a:r>
              <a:rPr lang="en-US" sz="1500" dirty="0" err="1" smtClean="0"/>
              <a:t>Orgn</a:t>
            </a:r>
            <a:endParaRPr lang="en-US" sz="1500" dirty="0" smtClean="0"/>
          </a:p>
          <a:p>
            <a:r>
              <a:rPr lang="en-US" sz="1500" dirty="0" smtClean="0"/>
              <a:t>Fund </a:t>
            </a:r>
            <a:r>
              <a:rPr lang="en-US" sz="1500" dirty="0"/>
              <a:t>Balance</a:t>
            </a:r>
          </a:p>
          <a:p>
            <a:pPr lvl="1"/>
            <a:r>
              <a:rPr lang="en-US" sz="1500" dirty="0"/>
              <a:t>HSC El Paso Finance &gt; Fund Balance &gt; Statement of Changes in Fund Balances for Excel</a:t>
            </a:r>
          </a:p>
          <a:p>
            <a:r>
              <a:rPr lang="en-US" sz="1500" dirty="0"/>
              <a:t>Transaction Detail</a:t>
            </a:r>
          </a:p>
          <a:p>
            <a:pPr lvl="1"/>
            <a:r>
              <a:rPr lang="en-US" sz="1500" dirty="0"/>
              <a:t>Inception to date: El Paso Business Affairs &gt; Contracts and Grants Accounting &gt; Chart E Reports &gt; Operating Transactions - Fund </a:t>
            </a:r>
            <a:r>
              <a:rPr lang="en-US" sz="1500" dirty="0" err="1"/>
              <a:t>Orgn</a:t>
            </a:r>
            <a:r>
              <a:rPr lang="en-US" sz="1500" dirty="0"/>
              <a:t> AT BAC Prog - ITD - Chart E and H</a:t>
            </a:r>
          </a:p>
          <a:p>
            <a:pPr lvl="1"/>
            <a:r>
              <a:rPr lang="en-US" sz="1500" dirty="0" smtClean="0"/>
              <a:t>By </a:t>
            </a:r>
            <a:r>
              <a:rPr lang="en-US" sz="1500" dirty="0"/>
              <a:t>Period: HSC El Paso Finance &gt; Transaction Detail &gt; Operating Transactions for Excel for El </a:t>
            </a:r>
            <a:r>
              <a:rPr lang="en-US" sz="1500" dirty="0" smtClean="0"/>
              <a:t>Paso</a:t>
            </a:r>
            <a:endParaRPr lang="en-US" sz="1500" dirty="0"/>
          </a:p>
        </p:txBody>
      </p:sp>
    </p:spTree>
    <p:extLst>
      <p:ext uri="{BB962C8B-B14F-4D97-AF65-F5344CB8AC3E}">
        <p14:creationId xmlns:p14="http://schemas.microsoft.com/office/powerpoint/2010/main" val="1234344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320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43" y="3208110"/>
            <a:ext cx="8409214" cy="1470025"/>
          </a:xfrm>
        </p:spPr>
        <p:txBody>
          <a:bodyPr>
            <a:normAutofit fontScale="90000"/>
          </a:bodyPr>
          <a:lstStyle/>
          <a:p>
            <a:r>
              <a:rPr lang="en-US" sz="5300" dirty="0" smtClean="0"/>
              <a:t>Accounting Services</a:t>
            </a:r>
            <a:br>
              <a:rPr lang="en-US" sz="5300" dirty="0" smtClean="0"/>
            </a:br>
            <a:r>
              <a:rPr lang="en-US" sz="5300" dirty="0" smtClean="0"/>
              <a:t>Quarterly </a:t>
            </a:r>
            <a:r>
              <a:rPr lang="en-US" sz="5300" dirty="0"/>
              <a:t>Update</a:t>
            </a:r>
            <a:r>
              <a:rPr lang="en-US" dirty="0"/>
              <a:t/>
            </a:r>
            <a:br>
              <a:rPr lang="en-US" dirty="0"/>
            </a:br>
            <a:r>
              <a:rPr lang="en-US" b="1" dirty="0"/>
              <a:t/>
            </a:r>
            <a:br>
              <a:rPr lang="en-US" b="1" dirty="0"/>
            </a:br>
            <a:r>
              <a:rPr lang="en-US" dirty="0" smtClean="0"/>
              <a:t/>
            </a:r>
            <a:br>
              <a:rPr lang="en-US" dirty="0" smtClean="0"/>
            </a:br>
            <a:endParaRPr lang="en-US" dirty="0"/>
          </a:p>
        </p:txBody>
      </p:sp>
    </p:spTree>
    <p:extLst>
      <p:ext uri="{BB962C8B-B14F-4D97-AF65-F5344CB8AC3E}">
        <p14:creationId xmlns:p14="http://schemas.microsoft.com/office/powerpoint/2010/main" val="27715183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t>HSCEP OP 50.03 Fund Manager Designation and Responsibilities</a:t>
            </a:r>
            <a:endParaRPr lang="en-US" sz="4000" dirty="0"/>
          </a:p>
        </p:txBody>
      </p:sp>
      <p:sp>
        <p:nvSpPr>
          <p:cNvPr id="5" name="Content Placeholder 4"/>
          <p:cNvSpPr>
            <a:spLocks noGrp="1"/>
          </p:cNvSpPr>
          <p:nvPr>
            <p:ph idx="1"/>
          </p:nvPr>
        </p:nvSpPr>
        <p:spPr>
          <a:xfrm>
            <a:off x="457200" y="2746476"/>
            <a:ext cx="8229600" cy="3708459"/>
          </a:xfrm>
        </p:spPr>
        <p:txBody>
          <a:bodyPr>
            <a:normAutofit/>
          </a:bodyPr>
          <a:lstStyle/>
          <a:p>
            <a:r>
              <a:rPr lang="en-US" sz="2500" dirty="0" smtClean="0"/>
              <a:t>“Fund managers are responsible for the financial and operational management of their funds. This is a very broad responsibility encompassing all aspects of fund management. These responsibilities include fund oversight, establishment of internal controls at the departmental level, transaction review, and financial responsibility.”</a:t>
            </a:r>
            <a:endParaRPr lang="en-US" sz="2500" dirty="0"/>
          </a:p>
        </p:txBody>
      </p:sp>
    </p:spTree>
    <p:extLst>
      <p:ext uri="{BB962C8B-B14F-4D97-AF65-F5344CB8AC3E}">
        <p14:creationId xmlns:p14="http://schemas.microsoft.com/office/powerpoint/2010/main" val="492866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632" y="859591"/>
            <a:ext cx="8311793" cy="1470025"/>
          </a:xfrm>
        </p:spPr>
        <p:txBody>
          <a:bodyPr>
            <a:normAutofit/>
          </a:bodyPr>
          <a:lstStyle/>
          <a:p>
            <a:r>
              <a:rPr lang="en-US" sz="4000" dirty="0" smtClean="0"/>
              <a:t>Labor Redistributions (LRD)</a:t>
            </a:r>
            <a:endParaRPr lang="en-US" sz="4000" dirty="0"/>
          </a:p>
        </p:txBody>
      </p:sp>
      <p:sp>
        <p:nvSpPr>
          <p:cNvPr id="4" name="Subtitle 3"/>
          <p:cNvSpPr>
            <a:spLocks noGrp="1"/>
          </p:cNvSpPr>
          <p:nvPr>
            <p:ph type="subTitle" idx="1"/>
          </p:nvPr>
        </p:nvSpPr>
        <p:spPr>
          <a:xfrm>
            <a:off x="636998" y="2044557"/>
            <a:ext cx="7828907" cy="4100531"/>
          </a:xfrm>
        </p:spPr>
        <p:txBody>
          <a:bodyPr>
            <a:normAutofit fontScale="77500" lnSpcReduction="20000"/>
          </a:bodyPr>
          <a:lstStyle/>
          <a:p>
            <a:pPr marL="571500" indent="-571500" algn="l">
              <a:buFont typeface="Arial" panose="020B0604020202020204" pitchFamily="34" charset="0"/>
              <a:buChar char="•"/>
            </a:pPr>
            <a:r>
              <a:rPr lang="en-US" sz="3800" dirty="0" smtClean="0">
                <a:solidFill>
                  <a:schemeClr val="tx1"/>
                </a:solidFill>
              </a:rPr>
              <a:t>Select </a:t>
            </a:r>
            <a:r>
              <a:rPr lang="en-US" sz="3800" dirty="0">
                <a:solidFill>
                  <a:schemeClr val="tx1"/>
                </a:solidFill>
              </a:rPr>
              <a:t>posting date</a:t>
            </a:r>
          </a:p>
          <a:p>
            <a:pPr lvl="1" algn="l"/>
            <a:r>
              <a:rPr lang="en-US" sz="3400" dirty="0" smtClean="0">
                <a:solidFill>
                  <a:schemeClr val="tx1"/>
                </a:solidFill>
              </a:rPr>
              <a:t>- Should </a:t>
            </a:r>
            <a:r>
              <a:rPr lang="en-US" sz="3400" dirty="0">
                <a:solidFill>
                  <a:schemeClr val="tx1"/>
                </a:solidFill>
              </a:rPr>
              <a:t>be the date of submission </a:t>
            </a:r>
            <a:r>
              <a:rPr lang="en-US" sz="3400" i="1" dirty="0">
                <a:solidFill>
                  <a:schemeClr val="tx1"/>
                </a:solidFill>
              </a:rPr>
              <a:t>OR</a:t>
            </a:r>
          </a:p>
          <a:p>
            <a:pPr lvl="1" algn="l"/>
            <a:r>
              <a:rPr lang="en-US" sz="3400" dirty="0" smtClean="0">
                <a:solidFill>
                  <a:schemeClr val="tx1"/>
                </a:solidFill>
              </a:rPr>
              <a:t>- Consider </a:t>
            </a:r>
            <a:r>
              <a:rPr lang="en-US" sz="3400" dirty="0">
                <a:solidFill>
                  <a:schemeClr val="tx1"/>
                </a:solidFill>
              </a:rPr>
              <a:t>future-dating </a:t>
            </a:r>
          </a:p>
          <a:p>
            <a:pPr marL="571500" indent="-571500" algn="l">
              <a:buFont typeface="Arial" panose="020B0604020202020204" pitchFamily="34" charset="0"/>
              <a:buChar char="•"/>
            </a:pPr>
            <a:r>
              <a:rPr lang="en-US" sz="3800" dirty="0" smtClean="0">
                <a:solidFill>
                  <a:schemeClr val="tx1"/>
                </a:solidFill>
              </a:rPr>
              <a:t>Grant-related </a:t>
            </a:r>
            <a:r>
              <a:rPr lang="en-US" sz="3800" dirty="0">
                <a:solidFill>
                  <a:schemeClr val="tx1"/>
                </a:solidFill>
              </a:rPr>
              <a:t>LRDs route to </a:t>
            </a:r>
            <a:r>
              <a:rPr lang="en-US" sz="3800" dirty="0" smtClean="0">
                <a:solidFill>
                  <a:schemeClr val="tx1"/>
                </a:solidFill>
              </a:rPr>
              <a:t>Contracts &amp; Grants Accounting </a:t>
            </a:r>
            <a:r>
              <a:rPr lang="en-US" sz="3800" dirty="0">
                <a:solidFill>
                  <a:schemeClr val="tx1"/>
                </a:solidFill>
              </a:rPr>
              <a:t>for </a:t>
            </a:r>
            <a:r>
              <a:rPr lang="en-US" sz="3800" dirty="0" smtClean="0">
                <a:solidFill>
                  <a:schemeClr val="tx1"/>
                </a:solidFill>
              </a:rPr>
              <a:t>approval. </a:t>
            </a:r>
            <a:endParaRPr lang="en-US" sz="3800" dirty="0">
              <a:solidFill>
                <a:schemeClr val="tx1"/>
              </a:solidFill>
            </a:endParaRPr>
          </a:p>
          <a:p>
            <a:pPr marL="571500" indent="-571500" algn="l">
              <a:buFont typeface="Arial" panose="020B0604020202020204" pitchFamily="34" charset="0"/>
              <a:buChar char="•"/>
            </a:pPr>
            <a:r>
              <a:rPr lang="en-US" sz="3800" dirty="0" smtClean="0">
                <a:solidFill>
                  <a:schemeClr val="tx1"/>
                </a:solidFill>
              </a:rPr>
              <a:t>Allow </a:t>
            </a:r>
            <a:r>
              <a:rPr lang="en-US" sz="3800" dirty="0">
                <a:solidFill>
                  <a:schemeClr val="tx1"/>
                </a:solidFill>
              </a:rPr>
              <a:t>time for </a:t>
            </a:r>
            <a:r>
              <a:rPr lang="en-US" sz="3800" dirty="0" smtClean="0">
                <a:solidFill>
                  <a:schemeClr val="tx1"/>
                </a:solidFill>
              </a:rPr>
              <a:t>budget revisions </a:t>
            </a:r>
            <a:r>
              <a:rPr lang="en-US" sz="3800" dirty="0">
                <a:solidFill>
                  <a:schemeClr val="tx1"/>
                </a:solidFill>
              </a:rPr>
              <a:t>to process before submitting </a:t>
            </a:r>
            <a:r>
              <a:rPr lang="en-US" sz="3800" dirty="0" smtClean="0">
                <a:solidFill>
                  <a:schemeClr val="tx1"/>
                </a:solidFill>
              </a:rPr>
              <a:t>LRDs.</a:t>
            </a:r>
            <a:endParaRPr lang="en-US" sz="3800" dirty="0">
              <a:solidFill>
                <a:schemeClr val="tx1"/>
              </a:solidFill>
            </a:endParaRPr>
          </a:p>
          <a:p>
            <a:pPr lvl="1" algn="l"/>
            <a:r>
              <a:rPr lang="en-US" sz="3400" dirty="0" smtClean="0">
                <a:solidFill>
                  <a:schemeClr val="tx1"/>
                </a:solidFill>
              </a:rPr>
              <a:t>- Consider </a:t>
            </a:r>
            <a:r>
              <a:rPr lang="en-US" sz="3400" dirty="0">
                <a:solidFill>
                  <a:schemeClr val="tx1"/>
                </a:solidFill>
              </a:rPr>
              <a:t>associated fringe costs</a:t>
            </a:r>
          </a:p>
          <a:p>
            <a:pPr marL="571500" indent="-571500" algn="l">
              <a:buFont typeface="Arial" panose="020B0604020202020204" pitchFamily="34" charset="0"/>
              <a:buChar char="•"/>
            </a:pPr>
            <a:r>
              <a:rPr lang="en-US" sz="3800" dirty="0" smtClean="0">
                <a:solidFill>
                  <a:schemeClr val="tx1"/>
                </a:solidFill>
              </a:rPr>
              <a:t>LRDs </a:t>
            </a:r>
            <a:r>
              <a:rPr lang="en-US" sz="3800" dirty="0">
                <a:solidFill>
                  <a:schemeClr val="tx1"/>
                </a:solidFill>
              </a:rPr>
              <a:t>should not be in “in process” status for more than 3 </a:t>
            </a:r>
            <a:r>
              <a:rPr lang="en-US" sz="3800" dirty="0" smtClean="0">
                <a:solidFill>
                  <a:schemeClr val="tx1"/>
                </a:solidFill>
              </a:rPr>
              <a:t>days. </a:t>
            </a:r>
            <a:endParaRPr lang="en-US" sz="3800" dirty="0">
              <a:solidFill>
                <a:schemeClr val="tx1"/>
              </a:solidFill>
            </a:endParaRPr>
          </a:p>
          <a:p>
            <a:pPr algn="l"/>
            <a:endParaRPr lang="en-US" dirty="0"/>
          </a:p>
        </p:txBody>
      </p:sp>
    </p:spTree>
    <p:extLst>
      <p:ext uri="{BB962C8B-B14F-4D97-AF65-F5344CB8AC3E}">
        <p14:creationId xmlns:p14="http://schemas.microsoft.com/office/powerpoint/2010/main" val="155077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21305"/>
            <a:ext cx="8229600" cy="661313"/>
          </a:xfrm>
        </p:spPr>
        <p:txBody>
          <a:bodyPr>
            <a:noAutofit/>
          </a:bodyPr>
          <a:lstStyle/>
          <a:p>
            <a:pPr algn="l"/>
            <a:r>
              <a:rPr lang="en-US" sz="4000" dirty="0" smtClean="0"/>
              <a:t>Fund Managers’ responsibilities…</a:t>
            </a:r>
            <a:endParaRPr lang="en-US" sz="4000" dirty="0"/>
          </a:p>
        </p:txBody>
      </p:sp>
      <p:sp>
        <p:nvSpPr>
          <p:cNvPr id="5" name="Content Placeholder 4"/>
          <p:cNvSpPr>
            <a:spLocks noGrp="1"/>
          </p:cNvSpPr>
          <p:nvPr>
            <p:ph idx="1"/>
          </p:nvPr>
        </p:nvSpPr>
        <p:spPr>
          <a:xfrm>
            <a:off x="249382" y="1782618"/>
            <a:ext cx="8539018" cy="4913746"/>
          </a:xfrm>
        </p:spPr>
        <p:txBody>
          <a:bodyPr>
            <a:noAutofit/>
          </a:bodyPr>
          <a:lstStyle/>
          <a:p>
            <a:r>
              <a:rPr lang="en-US" sz="2400" dirty="0" smtClean="0"/>
              <a:t>Establish internal controls at the department level</a:t>
            </a:r>
          </a:p>
          <a:p>
            <a:pPr marL="0" indent="0">
              <a:spcBef>
                <a:spcPts val="0"/>
              </a:spcBef>
              <a:buNone/>
            </a:pPr>
            <a:r>
              <a:rPr lang="en-US" sz="2400" dirty="0"/>
              <a:t>		</a:t>
            </a:r>
            <a:r>
              <a:rPr lang="en-US" sz="2400" dirty="0" smtClean="0"/>
              <a:t>- </a:t>
            </a:r>
            <a:r>
              <a:rPr lang="en-US" sz="2000" dirty="0" smtClean="0"/>
              <a:t>Segregation of duties, proper review and authorization of </a:t>
            </a:r>
          </a:p>
          <a:p>
            <a:pPr marL="0" indent="0">
              <a:spcBef>
                <a:spcPts val="0"/>
              </a:spcBef>
              <a:buNone/>
            </a:pPr>
            <a:r>
              <a:rPr lang="en-US" sz="2000" dirty="0"/>
              <a:t>	</a:t>
            </a:r>
            <a:r>
              <a:rPr lang="en-US" sz="2000" dirty="0" smtClean="0"/>
              <a:t>	transactions and activities, proper physical control to safeguard				and protect TTUHSC El Paso’s assets. </a:t>
            </a:r>
          </a:p>
          <a:p>
            <a:r>
              <a:rPr lang="en-US" sz="2400" dirty="0" smtClean="0"/>
              <a:t>Reconcile ledger transactions to departmental transactions</a:t>
            </a:r>
          </a:p>
          <a:p>
            <a:pPr marL="457200" lvl="1" indent="0">
              <a:buNone/>
            </a:pPr>
            <a:r>
              <a:rPr lang="en-US" sz="2000" dirty="0"/>
              <a:t>	</a:t>
            </a:r>
            <a:r>
              <a:rPr lang="en-US" sz="2000" dirty="0" smtClean="0"/>
              <a:t>- Useful </a:t>
            </a:r>
            <a:r>
              <a:rPr lang="en-US" sz="2000" dirty="0" err="1" smtClean="0"/>
              <a:t>Cognos</a:t>
            </a:r>
            <a:r>
              <a:rPr lang="en-US" sz="2000" dirty="0" smtClean="0"/>
              <a:t> reports: Operating Transactions for Excel for El Paso</a:t>
            </a:r>
          </a:p>
          <a:p>
            <a:r>
              <a:rPr lang="en-US" sz="2400" dirty="0" smtClean="0"/>
              <a:t>Ensure compliance with fund purposes and/or restrictions</a:t>
            </a:r>
          </a:p>
          <a:p>
            <a:pPr marL="457200" lvl="1" indent="0">
              <a:buNone/>
            </a:pPr>
            <a:r>
              <a:rPr lang="en-US" sz="2000" dirty="0"/>
              <a:t>	</a:t>
            </a:r>
            <a:r>
              <a:rPr lang="en-US" sz="2000" dirty="0" smtClean="0"/>
              <a:t>- Fund managers should ensure compliance with state regulations, 	institutional policies, fund restrictions, expenditure restrictions, </a:t>
            </a:r>
          </a:p>
          <a:p>
            <a:pPr marL="457200" lvl="1" indent="0">
              <a:buNone/>
            </a:pPr>
            <a:r>
              <a:rPr lang="en-US" sz="2000" dirty="0"/>
              <a:t>	</a:t>
            </a:r>
            <a:r>
              <a:rPr lang="en-US" sz="2000" dirty="0" smtClean="0"/>
              <a:t>grant policies, and donor restrictions. </a:t>
            </a:r>
          </a:p>
          <a:p>
            <a:r>
              <a:rPr lang="en-US" sz="2400" dirty="0" smtClean="0"/>
              <a:t>Be aware of institutional policies concerning fund management</a:t>
            </a:r>
            <a:endParaRPr lang="en-US" sz="1200" dirty="0"/>
          </a:p>
          <a:p>
            <a:pPr marL="457200" lvl="1" indent="0">
              <a:buNone/>
            </a:pPr>
            <a:r>
              <a:rPr lang="en-US" sz="2000" dirty="0" smtClean="0"/>
              <a:t>	- Fund managers must be familiar with all TTUHSC El Paso operating policies and procedures in Sections 50, 54, 65, 72 and 79.</a:t>
            </a:r>
          </a:p>
        </p:txBody>
      </p:sp>
    </p:spTree>
    <p:extLst>
      <p:ext uri="{BB962C8B-B14F-4D97-AF65-F5344CB8AC3E}">
        <p14:creationId xmlns:p14="http://schemas.microsoft.com/office/powerpoint/2010/main" val="3649354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21305"/>
            <a:ext cx="8229600" cy="661313"/>
          </a:xfrm>
        </p:spPr>
        <p:txBody>
          <a:bodyPr>
            <a:noAutofit/>
          </a:bodyPr>
          <a:lstStyle/>
          <a:p>
            <a:pPr algn="l"/>
            <a:r>
              <a:rPr lang="en-US" sz="4000" dirty="0" smtClean="0"/>
              <a:t>Fund Managers’ responsibilities…</a:t>
            </a:r>
            <a:endParaRPr lang="en-US" sz="4000" dirty="0"/>
          </a:p>
        </p:txBody>
      </p:sp>
      <p:sp>
        <p:nvSpPr>
          <p:cNvPr id="5" name="Content Placeholder 4"/>
          <p:cNvSpPr>
            <a:spLocks noGrp="1"/>
          </p:cNvSpPr>
          <p:nvPr>
            <p:ph idx="1"/>
          </p:nvPr>
        </p:nvSpPr>
        <p:spPr>
          <a:xfrm>
            <a:off x="360218" y="1948874"/>
            <a:ext cx="8428182" cy="4747490"/>
          </a:xfrm>
        </p:spPr>
        <p:txBody>
          <a:bodyPr>
            <a:noAutofit/>
          </a:bodyPr>
          <a:lstStyle/>
          <a:p>
            <a:r>
              <a:rPr lang="en-US" sz="2000" dirty="0"/>
              <a:t>Ensure sufficient budget is </a:t>
            </a:r>
            <a:r>
              <a:rPr lang="en-US" sz="2000" dirty="0" smtClean="0"/>
              <a:t>available</a:t>
            </a:r>
          </a:p>
          <a:p>
            <a:pPr marL="0" indent="0">
              <a:buNone/>
            </a:pPr>
            <a:r>
              <a:rPr lang="en-US" sz="2000" dirty="0"/>
              <a:t>	</a:t>
            </a:r>
            <a:r>
              <a:rPr lang="en-US" sz="2000" dirty="0" smtClean="0"/>
              <a:t> - </a:t>
            </a:r>
            <a:r>
              <a:rPr lang="en-US" sz="2000" dirty="0" err="1" smtClean="0"/>
              <a:t>Cognos</a:t>
            </a:r>
            <a:r>
              <a:rPr lang="en-US" sz="2000" dirty="0" smtClean="0"/>
              <a:t> report: Budget Account Code (BAC) Summary</a:t>
            </a:r>
            <a:endParaRPr lang="en-US" sz="2000" dirty="0"/>
          </a:p>
          <a:p>
            <a:r>
              <a:rPr lang="en-US" sz="2000" dirty="0"/>
              <a:t>Maximize cash flow through timely billing, collection and depositing of </a:t>
            </a:r>
            <a:r>
              <a:rPr lang="en-US" sz="2000" dirty="0" smtClean="0"/>
              <a:t>revenue</a:t>
            </a:r>
          </a:p>
          <a:p>
            <a:pPr marL="0" indent="0">
              <a:buNone/>
            </a:pPr>
            <a:r>
              <a:rPr lang="en-US" sz="2000" dirty="0"/>
              <a:t>	</a:t>
            </a:r>
            <a:r>
              <a:rPr lang="en-US" sz="2000" dirty="0" smtClean="0"/>
              <a:t>- Ensure maximum earnings and avoid negative cash balances. </a:t>
            </a:r>
            <a:endParaRPr lang="en-US" sz="2000" dirty="0"/>
          </a:p>
          <a:p>
            <a:r>
              <a:rPr lang="en-US" sz="2000" dirty="0"/>
              <a:t>Maintain positive fund balances throughout the fiscal </a:t>
            </a:r>
            <a:r>
              <a:rPr lang="en-US" sz="2000" dirty="0" smtClean="0"/>
              <a:t>year</a:t>
            </a:r>
          </a:p>
          <a:p>
            <a:pPr marL="0" indent="0">
              <a:buNone/>
            </a:pPr>
            <a:r>
              <a:rPr lang="en-US" sz="2000" dirty="0"/>
              <a:t>	</a:t>
            </a:r>
            <a:r>
              <a:rPr lang="en-US" sz="2000" dirty="0" err="1" smtClean="0"/>
              <a:t>Cognos</a:t>
            </a:r>
            <a:r>
              <a:rPr lang="en-US" sz="2000" dirty="0" smtClean="0"/>
              <a:t> report: Statement of Changes in Fund Balance for Excel</a:t>
            </a:r>
          </a:p>
          <a:p>
            <a:r>
              <a:rPr lang="en-US" sz="2000" dirty="0"/>
              <a:t>Assume responsibility for activities of delegated </a:t>
            </a:r>
            <a:r>
              <a:rPr lang="en-US" sz="2000" dirty="0" smtClean="0"/>
              <a:t>persons</a:t>
            </a:r>
          </a:p>
          <a:p>
            <a:pPr marL="0" indent="0">
              <a:buNone/>
            </a:pPr>
            <a:r>
              <a:rPr lang="en-US" sz="2000" dirty="0"/>
              <a:t>	</a:t>
            </a:r>
            <a:r>
              <a:rPr lang="en-US" sz="2000" dirty="0" smtClean="0"/>
              <a:t>- Fund managers must ensure delegated persons are properly trained for 	their roles. Fund managers are responsible for the use of the procurement 	card, even if signing authority has been given to another user. </a:t>
            </a:r>
          </a:p>
          <a:p>
            <a:r>
              <a:rPr lang="en-US" sz="2000" dirty="0" smtClean="0"/>
              <a:t>Strive </a:t>
            </a:r>
            <a:r>
              <a:rPr lang="en-US" sz="2000" dirty="0"/>
              <a:t>to achieve institutional HUB </a:t>
            </a:r>
            <a:r>
              <a:rPr lang="en-US" sz="2000" dirty="0" smtClean="0"/>
              <a:t>goals.</a:t>
            </a:r>
          </a:p>
        </p:txBody>
      </p:sp>
    </p:spTree>
    <p:extLst>
      <p:ext uri="{BB962C8B-B14F-4D97-AF65-F5344CB8AC3E}">
        <p14:creationId xmlns:p14="http://schemas.microsoft.com/office/powerpoint/2010/main" val="11672388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21305"/>
            <a:ext cx="8229600" cy="670550"/>
          </a:xfrm>
        </p:spPr>
        <p:txBody>
          <a:bodyPr>
            <a:noAutofit/>
          </a:bodyPr>
          <a:lstStyle/>
          <a:p>
            <a:pPr algn="l"/>
            <a:r>
              <a:rPr lang="en-US" sz="4000" dirty="0"/>
              <a:t>Fund Managers’ responsibilities…</a:t>
            </a:r>
          </a:p>
        </p:txBody>
      </p:sp>
      <p:sp>
        <p:nvSpPr>
          <p:cNvPr id="7" name="Content Placeholder 6"/>
          <p:cNvSpPr>
            <a:spLocks noGrp="1"/>
          </p:cNvSpPr>
          <p:nvPr>
            <p:ph idx="1"/>
          </p:nvPr>
        </p:nvSpPr>
        <p:spPr>
          <a:xfrm>
            <a:off x="357909" y="1791855"/>
            <a:ext cx="8601364" cy="4858327"/>
          </a:xfrm>
        </p:spPr>
        <p:txBody>
          <a:bodyPr/>
          <a:lstStyle/>
          <a:p>
            <a:r>
              <a:rPr lang="en-US" sz="2800" dirty="0" smtClean="0"/>
              <a:t>Maintain correct program coding</a:t>
            </a:r>
          </a:p>
          <a:p>
            <a:pPr marL="0" indent="0">
              <a:buNone/>
            </a:pPr>
            <a:endParaRPr lang="en-US" dirty="0"/>
          </a:p>
        </p:txBody>
      </p:sp>
      <p:pic>
        <p:nvPicPr>
          <p:cNvPr id="8" name="Picture 7"/>
          <p:cNvPicPr>
            <a:picLocks noChangeAspect="1"/>
          </p:cNvPicPr>
          <p:nvPr/>
        </p:nvPicPr>
        <p:blipFill>
          <a:blip r:embed="rId2"/>
          <a:stretch>
            <a:fillRect/>
          </a:stretch>
        </p:blipFill>
        <p:spPr>
          <a:xfrm>
            <a:off x="331706" y="2336801"/>
            <a:ext cx="8193457" cy="4313382"/>
          </a:xfrm>
          <a:prstGeom prst="rect">
            <a:avLst/>
          </a:prstGeom>
        </p:spPr>
      </p:pic>
    </p:spTree>
    <p:extLst>
      <p:ext uri="{BB962C8B-B14F-4D97-AF65-F5344CB8AC3E}">
        <p14:creationId xmlns:p14="http://schemas.microsoft.com/office/powerpoint/2010/main" val="16360098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735204"/>
          </a:xfrm>
        </p:spPr>
        <p:txBody>
          <a:bodyPr>
            <a:normAutofit fontScale="90000"/>
          </a:bodyPr>
          <a:lstStyle/>
          <a:p>
            <a:pPr algn="l"/>
            <a:r>
              <a:rPr lang="en-US" dirty="0" smtClean="0"/>
              <a:t>Which funds are my responsibility?</a:t>
            </a:r>
            <a:endParaRPr lang="en-US" dirty="0"/>
          </a:p>
        </p:txBody>
      </p:sp>
      <p:sp>
        <p:nvSpPr>
          <p:cNvPr id="3" name="Content Placeholder 2"/>
          <p:cNvSpPr>
            <a:spLocks noGrp="1"/>
          </p:cNvSpPr>
          <p:nvPr>
            <p:ph idx="1"/>
          </p:nvPr>
        </p:nvSpPr>
        <p:spPr>
          <a:xfrm>
            <a:off x="457200" y="1921164"/>
            <a:ext cx="8229600" cy="4682836"/>
          </a:xfrm>
        </p:spPr>
        <p:txBody>
          <a:bodyPr/>
          <a:lstStyle/>
          <a:p>
            <a:r>
              <a:rPr lang="en-US" sz="2800" dirty="0" err="1" smtClean="0"/>
              <a:t>Cognos</a:t>
            </a:r>
            <a:r>
              <a:rPr lang="en-US" sz="2800" dirty="0" smtClean="0"/>
              <a:t> report “Fund Managers” will display the list of funds assigned to you. </a:t>
            </a:r>
          </a:p>
          <a:p>
            <a:pPr marL="0" indent="0">
              <a:buNone/>
            </a:pPr>
            <a:r>
              <a:rPr lang="en-US" sz="2800" dirty="0" smtClean="0"/>
              <a:t>	HSC El Paso Finance &gt; Chart of Accounts</a:t>
            </a:r>
          </a:p>
          <a:p>
            <a:pPr marL="0" indent="0">
              <a:buNone/>
            </a:pP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1777749" y="3613524"/>
            <a:ext cx="5219048" cy="2990476"/>
          </a:xfrm>
          <a:prstGeom prst="rect">
            <a:avLst/>
          </a:prstGeom>
        </p:spPr>
      </p:pic>
    </p:spTree>
    <p:extLst>
      <p:ext uri="{BB962C8B-B14F-4D97-AF65-F5344CB8AC3E}">
        <p14:creationId xmlns:p14="http://schemas.microsoft.com/office/powerpoint/2010/main" val="34722732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1999" y="1524250"/>
            <a:ext cx="7772400" cy="1470025"/>
          </a:xfrm>
        </p:spPr>
        <p:txBody>
          <a:bodyPr/>
          <a:lstStyle/>
          <a:p>
            <a:r>
              <a:rPr lang="en-US" dirty="0" err="1" smtClean="0"/>
              <a:t>Cognos</a:t>
            </a:r>
            <a:r>
              <a:rPr lang="en-US" dirty="0" smtClean="0"/>
              <a:t> Useful Reports</a:t>
            </a:r>
            <a:endParaRPr lang="en-US" dirty="0"/>
          </a:p>
        </p:txBody>
      </p:sp>
      <p:sp>
        <p:nvSpPr>
          <p:cNvPr id="5" name="Subtitle 4"/>
          <p:cNvSpPr>
            <a:spLocks noGrp="1"/>
          </p:cNvSpPr>
          <p:nvPr>
            <p:ph type="subTitle" idx="1"/>
          </p:nvPr>
        </p:nvSpPr>
        <p:spPr>
          <a:xfrm>
            <a:off x="884381" y="3125912"/>
            <a:ext cx="7527635" cy="1752600"/>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Budget Account Code (BAC) Summary</a:t>
            </a:r>
          </a:p>
          <a:p>
            <a:pPr marL="457200" indent="-457200" algn="l">
              <a:buFont typeface="Arial" panose="020B0604020202020204" pitchFamily="34" charset="0"/>
              <a:buChar char="•"/>
            </a:pPr>
            <a:r>
              <a:rPr lang="en-US" dirty="0" smtClean="0">
                <a:solidFill>
                  <a:schemeClr val="tx1"/>
                </a:solidFill>
              </a:rPr>
              <a:t>Operating Transactions for Excel for El Paso</a:t>
            </a:r>
          </a:p>
          <a:p>
            <a:pPr marL="457200" indent="-457200" algn="l">
              <a:buFont typeface="Arial" panose="020B0604020202020204" pitchFamily="34" charset="0"/>
              <a:buChar char="•"/>
            </a:pPr>
            <a:r>
              <a:rPr lang="en-US" dirty="0" smtClean="0">
                <a:solidFill>
                  <a:schemeClr val="tx1"/>
                </a:solidFill>
              </a:rPr>
              <a:t>Statement of Changes in Fund Balance for Excel</a:t>
            </a:r>
            <a:endParaRPr lang="en-US" dirty="0">
              <a:solidFill>
                <a:schemeClr val="tx1"/>
              </a:solidFill>
            </a:endParaRPr>
          </a:p>
        </p:txBody>
      </p:sp>
    </p:spTree>
    <p:extLst>
      <p:ext uri="{BB962C8B-B14F-4D97-AF65-F5344CB8AC3E}">
        <p14:creationId xmlns:p14="http://schemas.microsoft.com/office/powerpoint/2010/main" val="15905295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7926"/>
            <a:ext cx="8229600" cy="278189"/>
          </a:xfrm>
        </p:spPr>
        <p:txBody>
          <a:bodyPr>
            <a:normAutofit fontScale="90000"/>
          </a:bodyPr>
          <a:lstStyle/>
          <a:p>
            <a:pPr algn="l"/>
            <a:r>
              <a:rPr lang="en-US" dirty="0" smtClean="0"/>
              <a:t>Budget Account Code (BAC) Summary</a:t>
            </a:r>
            <a:br>
              <a:rPr lang="en-US" dirty="0" smtClean="0"/>
            </a:br>
            <a:endParaRPr lang="en-US" dirty="0"/>
          </a:p>
        </p:txBody>
      </p:sp>
      <p:sp>
        <p:nvSpPr>
          <p:cNvPr id="4" name="Content Placeholder 3"/>
          <p:cNvSpPr>
            <a:spLocks noGrp="1"/>
          </p:cNvSpPr>
          <p:nvPr>
            <p:ph idx="1"/>
          </p:nvPr>
        </p:nvSpPr>
        <p:spPr>
          <a:xfrm>
            <a:off x="457199" y="1986115"/>
            <a:ext cx="8308109" cy="4768645"/>
          </a:xfrm>
        </p:spPr>
        <p:txBody>
          <a:bodyPr>
            <a:normAutofit/>
          </a:bodyPr>
          <a:lstStyle/>
          <a:p>
            <a:r>
              <a:rPr lang="en-US" sz="2700" dirty="0" smtClean="0"/>
              <a:t>BAC Summary report will assist users in monitoring YTD activity and compare it against current budget.</a:t>
            </a:r>
          </a:p>
          <a:p>
            <a:r>
              <a:rPr lang="en-US" sz="2700" dirty="0" smtClean="0"/>
              <a:t>The report allows users to filter by fund(s), fund manager and/or department. </a:t>
            </a:r>
          </a:p>
          <a:p>
            <a:r>
              <a:rPr lang="en-US" sz="2700" dirty="0" smtClean="0"/>
              <a:t>Users have the option to review all the transactions making up the balances for Current Budget, MTD, YTD, or encumbrances by clicking on the amounts in blue. </a:t>
            </a:r>
          </a:p>
          <a:p>
            <a:r>
              <a:rPr lang="en-US" sz="2700" dirty="0" smtClean="0"/>
              <a:t>The report is available under the path below:</a:t>
            </a:r>
          </a:p>
          <a:p>
            <a:pPr marL="0" indent="0">
              <a:buNone/>
            </a:pPr>
            <a:r>
              <a:rPr lang="en-US" sz="2700" dirty="0" smtClean="0"/>
              <a:t> - HSC </a:t>
            </a:r>
            <a:r>
              <a:rPr lang="en-US" sz="2700" dirty="0"/>
              <a:t>El Paso Finance &gt; Finances Relative to Budget</a:t>
            </a:r>
            <a:r>
              <a:rPr lang="en-US" sz="2700" dirty="0" smtClean="0"/>
              <a:t> </a:t>
            </a:r>
          </a:p>
          <a:p>
            <a:endParaRPr lang="en-US" dirty="0" smtClean="0"/>
          </a:p>
        </p:txBody>
      </p:sp>
    </p:spTree>
    <p:extLst>
      <p:ext uri="{BB962C8B-B14F-4D97-AF65-F5344CB8AC3E}">
        <p14:creationId xmlns:p14="http://schemas.microsoft.com/office/powerpoint/2010/main" val="2531913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30" name="Picture 6" descr="C:\Users\satapia\AppData\Local\Temp\SNAGHTML39fda7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1859"/>
            <a:ext cx="9086396" cy="570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0144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21305"/>
            <a:ext cx="8229600" cy="559713"/>
          </a:xfrm>
        </p:spPr>
        <p:txBody>
          <a:bodyPr>
            <a:normAutofit fontScale="90000"/>
          </a:bodyPr>
          <a:lstStyle/>
          <a:p>
            <a:pPr algn="l"/>
            <a:r>
              <a:rPr lang="en-US" dirty="0" smtClean="0"/>
              <a:t>Operating Transactions for Excel</a:t>
            </a:r>
            <a:endParaRPr lang="en-US" dirty="0"/>
          </a:p>
        </p:txBody>
      </p:sp>
      <p:sp>
        <p:nvSpPr>
          <p:cNvPr id="5" name="Content Placeholder 4"/>
          <p:cNvSpPr>
            <a:spLocks noGrp="1"/>
          </p:cNvSpPr>
          <p:nvPr>
            <p:ph idx="1"/>
          </p:nvPr>
        </p:nvSpPr>
        <p:spPr>
          <a:xfrm>
            <a:off x="457200" y="1810328"/>
            <a:ext cx="8229600" cy="4821382"/>
          </a:xfrm>
        </p:spPr>
        <p:txBody>
          <a:bodyPr>
            <a:normAutofit fontScale="70000" lnSpcReduction="20000"/>
          </a:bodyPr>
          <a:lstStyle/>
          <a:p>
            <a:r>
              <a:rPr lang="en-US" dirty="0" smtClean="0"/>
              <a:t>The operating transactions report will display transactions posted to the operating ledger for the following account types:</a:t>
            </a:r>
          </a:p>
          <a:p>
            <a:pPr lvl="2"/>
            <a:r>
              <a:rPr lang="en-US" dirty="0" smtClean="0"/>
              <a:t>50-Revenue</a:t>
            </a:r>
          </a:p>
          <a:p>
            <a:pPr lvl="2"/>
            <a:r>
              <a:rPr lang="en-US" dirty="0" smtClean="0"/>
              <a:t>60-Labor</a:t>
            </a:r>
          </a:p>
          <a:p>
            <a:pPr lvl="2"/>
            <a:r>
              <a:rPr lang="en-US" dirty="0" smtClean="0"/>
              <a:t>70-Expenses</a:t>
            </a:r>
          </a:p>
          <a:p>
            <a:pPr lvl="2"/>
            <a:r>
              <a:rPr lang="en-US" dirty="0" smtClean="0"/>
              <a:t>80-Transfers</a:t>
            </a:r>
          </a:p>
          <a:p>
            <a:pPr marL="571500" indent="-457200"/>
            <a:r>
              <a:rPr lang="en-US" dirty="0" smtClean="0"/>
              <a:t>The report is helpful for reviewing all transactions posted to your department’s FOAP and should also be utilized to identify transactions that are potentially miscoded. </a:t>
            </a:r>
          </a:p>
          <a:p>
            <a:pPr marL="571500" indent="-457200"/>
            <a:r>
              <a:rPr lang="en-US" dirty="0" smtClean="0"/>
              <a:t>Besides the FOAP information, the report lists the document number and document reference, document transaction date and description, the encumbrance (if any) associated with the expense, the amount and the vendor name. </a:t>
            </a:r>
          </a:p>
          <a:p>
            <a:pPr marL="571500" indent="-457200"/>
            <a:r>
              <a:rPr lang="en-US" dirty="0" smtClean="0"/>
              <a:t>The report is available to all users under the </a:t>
            </a:r>
            <a:r>
              <a:rPr lang="en-US" dirty="0" err="1" smtClean="0"/>
              <a:t>Cognos</a:t>
            </a:r>
            <a:r>
              <a:rPr lang="en-US" dirty="0" smtClean="0"/>
              <a:t> path below:</a:t>
            </a:r>
          </a:p>
          <a:p>
            <a:pPr lvl="2"/>
            <a:r>
              <a:rPr lang="en-US" sz="2900" dirty="0" smtClean="0"/>
              <a:t>HSC El Paso Finance&gt;Transaction Detail</a:t>
            </a:r>
          </a:p>
          <a:p>
            <a:pPr marL="400050" lvl="1" indent="0">
              <a:buNone/>
            </a:pPr>
            <a:endParaRPr lang="en-US" sz="3200" dirty="0" smtClean="0"/>
          </a:p>
        </p:txBody>
      </p:sp>
    </p:spTree>
    <p:extLst>
      <p:ext uri="{BB962C8B-B14F-4D97-AF65-F5344CB8AC3E}">
        <p14:creationId xmlns:p14="http://schemas.microsoft.com/office/powerpoint/2010/main" val="1392022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21306"/>
            <a:ext cx="8229600" cy="381868"/>
          </a:xfrm>
        </p:spPr>
        <p:txBody>
          <a:bodyPr>
            <a:normAutofit fontScale="90000"/>
          </a:bodyPr>
          <a:lstStyle/>
          <a:p>
            <a:pPr algn="l"/>
            <a:r>
              <a:rPr lang="en-US" dirty="0" smtClean="0"/>
              <a:t>Operating Transactions for Excel</a:t>
            </a:r>
            <a:endParaRPr lang="en-US" dirty="0"/>
          </a:p>
        </p:txBody>
      </p:sp>
      <p:sp>
        <p:nvSpPr>
          <p:cNvPr id="5" name="Content Placeholder 4"/>
          <p:cNvSpPr>
            <a:spLocks noGrp="1"/>
          </p:cNvSpPr>
          <p:nvPr>
            <p:ph idx="1"/>
          </p:nvPr>
        </p:nvSpPr>
        <p:spPr>
          <a:xfrm>
            <a:off x="166255" y="1745673"/>
            <a:ext cx="8765309" cy="4886037"/>
          </a:xfrm>
        </p:spPr>
        <p:txBody>
          <a:bodyPr>
            <a:normAutofit/>
          </a:bodyPr>
          <a:lstStyle/>
          <a:p>
            <a:pPr marL="971550" lvl="1" indent="-457200">
              <a:buFont typeface="Arial" panose="020B0604020202020204" pitchFamily="34" charset="0"/>
              <a:buChar char="•"/>
            </a:pPr>
            <a:r>
              <a:rPr lang="en-US" sz="2400" dirty="0" smtClean="0"/>
              <a:t>Use the information available on this report to perform your analysis. </a:t>
            </a:r>
            <a:endParaRPr lang="en-US" sz="2400" dirty="0"/>
          </a:p>
          <a:p>
            <a:pPr marL="514350" lvl="1" indent="0">
              <a:buNone/>
            </a:pPr>
            <a:r>
              <a:rPr lang="en-US" sz="2400" dirty="0" smtClean="0"/>
              <a:t>For example, which vendor are your doing business with? Is the revenue from this vendor properly coded?</a:t>
            </a:r>
          </a:p>
          <a:p>
            <a:pPr marL="514350" lvl="1" indent="0">
              <a:buNone/>
            </a:pPr>
            <a:endParaRPr lang="en-US" dirty="0"/>
          </a:p>
          <a:p>
            <a:pPr marL="514350" lvl="1" indent="0">
              <a:buNone/>
            </a:pPr>
            <a:endParaRPr lang="en-US" dirty="0" smtClean="0"/>
          </a:p>
          <a:p>
            <a:pPr marL="400050" lvl="1" indent="0">
              <a:buNone/>
            </a:pPr>
            <a:endParaRPr lang="en-US" sz="3200" dirty="0" smtClean="0"/>
          </a:p>
        </p:txBody>
      </p:sp>
      <p:pic>
        <p:nvPicPr>
          <p:cNvPr id="6" name="Picture 5"/>
          <p:cNvPicPr>
            <a:picLocks noChangeAspect="1"/>
          </p:cNvPicPr>
          <p:nvPr/>
        </p:nvPicPr>
        <p:blipFill>
          <a:blip r:embed="rId3"/>
          <a:stretch>
            <a:fillRect/>
          </a:stretch>
        </p:blipFill>
        <p:spPr>
          <a:xfrm>
            <a:off x="554353" y="3415889"/>
            <a:ext cx="8035294" cy="3334364"/>
          </a:xfrm>
          <a:prstGeom prst="rect">
            <a:avLst/>
          </a:prstGeom>
        </p:spPr>
      </p:pic>
    </p:spTree>
    <p:extLst>
      <p:ext uri="{BB962C8B-B14F-4D97-AF65-F5344CB8AC3E}">
        <p14:creationId xmlns:p14="http://schemas.microsoft.com/office/powerpoint/2010/main" val="20989538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4" y="1121305"/>
            <a:ext cx="8752855" cy="635576"/>
          </a:xfrm>
        </p:spPr>
        <p:txBody>
          <a:bodyPr>
            <a:noAutofit/>
          </a:bodyPr>
          <a:lstStyle/>
          <a:p>
            <a:pPr algn="l"/>
            <a:r>
              <a:rPr lang="en-US" sz="3500" dirty="0" smtClean="0"/>
              <a:t>Statement of Changes in Fund Balance for Excel</a:t>
            </a:r>
            <a:endParaRPr lang="en-US" sz="3500" dirty="0"/>
          </a:p>
        </p:txBody>
      </p:sp>
      <p:sp>
        <p:nvSpPr>
          <p:cNvPr id="3" name="Content Placeholder 2"/>
          <p:cNvSpPr>
            <a:spLocks noGrp="1"/>
          </p:cNvSpPr>
          <p:nvPr>
            <p:ph idx="1"/>
          </p:nvPr>
        </p:nvSpPr>
        <p:spPr>
          <a:xfrm>
            <a:off x="267855" y="1856510"/>
            <a:ext cx="8654472" cy="4839854"/>
          </a:xfrm>
        </p:spPr>
        <p:txBody>
          <a:bodyPr>
            <a:normAutofit fontScale="77500" lnSpcReduction="20000"/>
          </a:bodyPr>
          <a:lstStyle/>
          <a:p>
            <a:r>
              <a:rPr lang="en-US" dirty="0" smtClean="0"/>
              <a:t>The Statement of Changes in Fund Balance report provides information regarding the cumulative balance of a fund from inception to date as well as operating financial activity throughout the year and an ending balance resulting from the remaining balance after fund’s assets have been used to cover its liabilities.</a:t>
            </a:r>
          </a:p>
          <a:p>
            <a:r>
              <a:rPr lang="en-US" dirty="0"/>
              <a:t>It allows users to filter by fund, fund manager or department, fund category or fund class. </a:t>
            </a:r>
            <a:endParaRPr lang="en-US" dirty="0" smtClean="0"/>
          </a:p>
          <a:p>
            <a:r>
              <a:rPr lang="en-US" dirty="0" smtClean="0"/>
              <a:t>The report should be helpful to fund managers’ for identifying funds that are operating inefficiently or with a negative fund balance </a:t>
            </a:r>
            <a:r>
              <a:rPr lang="en-US" dirty="0" smtClean="0">
                <a:solidFill>
                  <a:srgbClr val="FF0000"/>
                </a:solidFill>
              </a:rPr>
              <a:t>(deficit)</a:t>
            </a:r>
            <a:r>
              <a:rPr lang="en-US" dirty="0" smtClean="0"/>
              <a:t>.</a:t>
            </a:r>
          </a:p>
          <a:p>
            <a:r>
              <a:rPr lang="en-US" dirty="0" smtClean="0"/>
              <a:t>It should also help users determine which funds are no longer needed and submit the request to Accounting Services to terminate the fund. </a:t>
            </a:r>
          </a:p>
        </p:txBody>
      </p:sp>
    </p:spTree>
    <p:extLst>
      <p:ext uri="{BB962C8B-B14F-4D97-AF65-F5344CB8AC3E}">
        <p14:creationId xmlns:p14="http://schemas.microsoft.com/office/powerpoint/2010/main" val="427151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537" y="1075349"/>
            <a:ext cx="7535985" cy="1470025"/>
          </a:xfrm>
        </p:spPr>
        <p:txBody>
          <a:bodyPr/>
          <a:lstStyle/>
          <a:p>
            <a:r>
              <a:rPr lang="en-US" dirty="0" smtClean="0"/>
              <a:t>Employee One-Time Payments</a:t>
            </a:r>
            <a:br>
              <a:rPr lang="en-US" dirty="0" smtClean="0"/>
            </a:br>
            <a:r>
              <a:rPr lang="en-US" dirty="0" smtClean="0"/>
              <a:t>(EOP)</a:t>
            </a:r>
            <a:endParaRPr lang="en-US" dirty="0"/>
          </a:p>
        </p:txBody>
      </p:sp>
      <p:sp>
        <p:nvSpPr>
          <p:cNvPr id="4" name="Subtitle 3"/>
          <p:cNvSpPr>
            <a:spLocks noGrp="1"/>
          </p:cNvSpPr>
          <p:nvPr>
            <p:ph type="subTitle" idx="1"/>
          </p:nvPr>
        </p:nvSpPr>
        <p:spPr>
          <a:xfrm>
            <a:off x="781537" y="2545374"/>
            <a:ext cx="7797384" cy="3753826"/>
          </a:xfrm>
        </p:spPr>
        <p:txBody>
          <a:bodyPr>
            <a:normAutofit/>
          </a:bodyPr>
          <a:lstStyle/>
          <a:p>
            <a:pPr marL="342900" indent="-342900" algn="l">
              <a:buFont typeface="Arial" panose="020B0604020202020204" pitchFamily="34" charset="0"/>
              <a:buChar char="•"/>
            </a:pPr>
            <a:r>
              <a:rPr lang="en-US" sz="2500" dirty="0" smtClean="0">
                <a:solidFill>
                  <a:schemeClr val="tx1"/>
                </a:solidFill>
              </a:rPr>
              <a:t>Attach </a:t>
            </a:r>
            <a:r>
              <a:rPr lang="en-US" sz="2500" dirty="0">
                <a:solidFill>
                  <a:schemeClr val="tx1"/>
                </a:solidFill>
              </a:rPr>
              <a:t>rejection email when resubmitting previously returned </a:t>
            </a:r>
            <a:r>
              <a:rPr lang="en-US" sz="2500" dirty="0" smtClean="0">
                <a:solidFill>
                  <a:schemeClr val="tx1"/>
                </a:solidFill>
              </a:rPr>
              <a:t>EOPs.</a:t>
            </a:r>
            <a:endParaRPr lang="en-US" sz="2500" dirty="0">
              <a:solidFill>
                <a:schemeClr val="tx1"/>
              </a:solidFill>
            </a:endParaRPr>
          </a:p>
          <a:p>
            <a:pPr marL="342900" indent="-342900" algn="l">
              <a:buFont typeface="Arial" panose="020B0604020202020204" pitchFamily="34" charset="0"/>
              <a:buChar char="•"/>
            </a:pPr>
            <a:r>
              <a:rPr lang="en-US" sz="2500" dirty="0" smtClean="0">
                <a:solidFill>
                  <a:schemeClr val="tx1"/>
                </a:solidFill>
              </a:rPr>
              <a:t>Ensure funding is available in correct BAC per earn code.</a:t>
            </a:r>
          </a:p>
          <a:p>
            <a:pPr lvl="1" algn="l"/>
            <a:r>
              <a:rPr lang="en-US" sz="2500" dirty="0" smtClean="0">
                <a:solidFill>
                  <a:schemeClr val="tx1"/>
                </a:solidFill>
              </a:rPr>
              <a:t>- Consider </a:t>
            </a:r>
            <a:r>
              <a:rPr lang="en-US" sz="2500" dirty="0">
                <a:solidFill>
                  <a:schemeClr val="tx1"/>
                </a:solidFill>
              </a:rPr>
              <a:t>associated fringe </a:t>
            </a:r>
            <a:r>
              <a:rPr lang="en-US" sz="2500" dirty="0" smtClean="0">
                <a:solidFill>
                  <a:schemeClr val="tx1"/>
                </a:solidFill>
              </a:rPr>
              <a:t>costs</a:t>
            </a:r>
          </a:p>
          <a:p>
            <a:pPr marL="342900" indent="-342900" algn="l">
              <a:buFont typeface="Arial" panose="020B0604020202020204" pitchFamily="34" charset="0"/>
              <a:buChar char="•"/>
            </a:pPr>
            <a:r>
              <a:rPr lang="en-US" sz="2500" dirty="0" smtClean="0">
                <a:solidFill>
                  <a:schemeClr val="tx1"/>
                </a:solidFill>
              </a:rPr>
              <a:t>Follow EOP approval routing sheet.</a:t>
            </a:r>
            <a:endParaRPr lang="en-US" sz="2500" dirty="0">
              <a:solidFill>
                <a:schemeClr val="tx1"/>
              </a:solidFill>
            </a:endParaRPr>
          </a:p>
          <a:p>
            <a:pPr marL="342900" indent="-342900" algn="l">
              <a:buFont typeface="Arial" panose="020B0604020202020204" pitchFamily="34" charset="0"/>
              <a:buChar char="•"/>
            </a:pPr>
            <a:r>
              <a:rPr lang="en-US" sz="2500" dirty="0" smtClean="0">
                <a:solidFill>
                  <a:schemeClr val="tx1"/>
                </a:solidFill>
              </a:rPr>
              <a:t>Be cognizant of payroll deadlines.</a:t>
            </a:r>
            <a:endParaRPr lang="en-US" sz="2500" dirty="0">
              <a:solidFill>
                <a:schemeClr val="tx1"/>
              </a:solidFill>
            </a:endParaRPr>
          </a:p>
        </p:txBody>
      </p:sp>
    </p:spTree>
    <p:extLst>
      <p:ext uri="{BB962C8B-B14F-4D97-AF65-F5344CB8AC3E}">
        <p14:creationId xmlns:p14="http://schemas.microsoft.com/office/powerpoint/2010/main" val="754199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532004"/>
          </a:xfrm>
        </p:spPr>
        <p:txBody>
          <a:bodyPr>
            <a:noAutofit/>
          </a:bodyPr>
          <a:lstStyle/>
          <a:p>
            <a:pPr algn="l"/>
            <a:r>
              <a:rPr lang="en-US" sz="3200" dirty="0" smtClean="0"/>
              <a:t>Statement of Changes in Fund Balance for Excel</a:t>
            </a:r>
            <a:endParaRPr lang="en-US" sz="3200" dirty="0"/>
          </a:p>
        </p:txBody>
      </p:sp>
      <p:sp>
        <p:nvSpPr>
          <p:cNvPr id="3" name="Content Placeholder 2"/>
          <p:cNvSpPr>
            <a:spLocks noGrp="1"/>
          </p:cNvSpPr>
          <p:nvPr>
            <p:ph idx="1"/>
          </p:nvPr>
        </p:nvSpPr>
        <p:spPr>
          <a:xfrm>
            <a:off x="267855" y="1856510"/>
            <a:ext cx="8503920" cy="1875905"/>
          </a:xfrm>
        </p:spPr>
        <p:txBody>
          <a:bodyPr>
            <a:normAutofit fontScale="40000" lnSpcReduction="20000"/>
          </a:bodyPr>
          <a:lstStyle/>
          <a:p>
            <a:r>
              <a:rPr lang="en-US" sz="4400" dirty="0" smtClean="0"/>
              <a:t>The ending balance is a reflection of fund’s beginning balance, +/- year to date activity including operating and non-operating revenues, net expenses and transfers. Before the end of fiscal year, this balance should be positive and enough to cover outstanding encumbrances rolling forward to next fiscal year. </a:t>
            </a:r>
            <a:r>
              <a:rPr lang="en-US" sz="4400" b="1" dirty="0" smtClean="0"/>
              <a:t>Note: </a:t>
            </a:r>
            <a:r>
              <a:rPr lang="en-US" sz="4400" dirty="0" smtClean="0"/>
              <a:t>The balance reflected under this column will become the beginning balance for the upcoming fiscal year. </a:t>
            </a:r>
          </a:p>
          <a:p>
            <a:r>
              <a:rPr lang="en-US" sz="4400" dirty="0" smtClean="0"/>
              <a:t>Available balance is the ending balance minus encumbrances outstanding. </a:t>
            </a:r>
          </a:p>
          <a:p>
            <a:endParaRPr lang="en-US" dirty="0" smtClean="0"/>
          </a:p>
        </p:txBody>
      </p:sp>
      <p:pic>
        <p:nvPicPr>
          <p:cNvPr id="5" name="Picture 4"/>
          <p:cNvPicPr>
            <a:picLocks noChangeAspect="1"/>
          </p:cNvPicPr>
          <p:nvPr/>
        </p:nvPicPr>
        <p:blipFill>
          <a:blip r:embed="rId2"/>
          <a:stretch>
            <a:fillRect/>
          </a:stretch>
        </p:blipFill>
        <p:spPr>
          <a:xfrm>
            <a:off x="926115" y="3649571"/>
            <a:ext cx="7333333" cy="838095"/>
          </a:xfrm>
          <a:prstGeom prst="rect">
            <a:avLst/>
          </a:prstGeom>
        </p:spPr>
      </p:pic>
      <p:sp>
        <p:nvSpPr>
          <p:cNvPr id="7" name="TextBox 6"/>
          <p:cNvSpPr txBox="1"/>
          <p:nvPr/>
        </p:nvSpPr>
        <p:spPr>
          <a:xfrm>
            <a:off x="267855" y="4729586"/>
            <a:ext cx="850392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Fund managers should monitor the ending fund balance for </a:t>
            </a:r>
            <a:r>
              <a:rPr lang="en-US" b="1" dirty="0"/>
              <a:t>state funds </a:t>
            </a:r>
            <a:r>
              <a:rPr lang="en-US" dirty="0"/>
              <a:t>to ensure appropriated funds are fully utilized before the end of the fiscal year. </a:t>
            </a:r>
            <a:endParaRPr lang="en-US" dirty="0" smtClean="0"/>
          </a:p>
          <a:p>
            <a:pPr marL="285750" indent="-285750">
              <a:buFont typeface="Arial" panose="020B0604020202020204" pitchFamily="34" charset="0"/>
              <a:buChar char="•"/>
            </a:pPr>
            <a:r>
              <a:rPr lang="en-US" dirty="0" smtClean="0"/>
              <a:t>The </a:t>
            </a:r>
            <a:r>
              <a:rPr lang="en-US" dirty="0"/>
              <a:t>report is available to all users under the </a:t>
            </a:r>
            <a:r>
              <a:rPr lang="en-US" dirty="0" err="1"/>
              <a:t>Cognos</a:t>
            </a:r>
            <a:r>
              <a:rPr lang="en-US" dirty="0"/>
              <a:t> path:</a:t>
            </a:r>
          </a:p>
          <a:p>
            <a:r>
              <a:rPr lang="en-US" dirty="0"/>
              <a:t>				</a:t>
            </a:r>
            <a:r>
              <a:rPr lang="en-US" dirty="0" smtClean="0"/>
              <a:t>- HSC </a:t>
            </a:r>
            <a:r>
              <a:rPr lang="en-US" dirty="0"/>
              <a:t>El Paso Finance&gt;Fund </a:t>
            </a:r>
            <a:r>
              <a:rPr lang="en-US" dirty="0" smtClean="0"/>
              <a:t>Balance</a:t>
            </a:r>
          </a:p>
        </p:txBody>
      </p:sp>
    </p:spTree>
    <p:extLst>
      <p:ext uri="{BB962C8B-B14F-4D97-AF65-F5344CB8AC3E}">
        <p14:creationId xmlns:p14="http://schemas.microsoft.com/office/powerpoint/2010/main" val="8375005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16954" y="1582220"/>
            <a:ext cx="8203772" cy="5093350"/>
          </a:xfrm>
          <a:prstGeom prst="rect">
            <a:avLst/>
          </a:prstGeom>
        </p:spPr>
      </p:pic>
      <p:sp>
        <p:nvSpPr>
          <p:cNvPr id="2" name="Title 1"/>
          <p:cNvSpPr>
            <a:spLocks noGrp="1"/>
          </p:cNvSpPr>
          <p:nvPr>
            <p:ph type="title"/>
          </p:nvPr>
        </p:nvSpPr>
        <p:spPr>
          <a:xfrm>
            <a:off x="457199" y="1099401"/>
            <a:ext cx="8363527" cy="384222"/>
          </a:xfrm>
        </p:spPr>
        <p:txBody>
          <a:bodyPr>
            <a:normAutofit fontScale="90000"/>
          </a:bodyPr>
          <a:lstStyle/>
          <a:p>
            <a:pPr algn="l"/>
            <a:r>
              <a:rPr lang="en-US" sz="3600" dirty="0" smtClean="0"/>
              <a:t>Navigating through our Website…</a:t>
            </a:r>
            <a:endParaRPr lang="en-US" sz="3600" dirty="0"/>
          </a:p>
        </p:txBody>
      </p:sp>
    </p:spTree>
    <p:extLst>
      <p:ext uri="{BB962C8B-B14F-4D97-AF65-F5344CB8AC3E}">
        <p14:creationId xmlns:p14="http://schemas.microsoft.com/office/powerpoint/2010/main" val="15917743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817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43" y="3208110"/>
            <a:ext cx="8409214" cy="1470025"/>
          </a:xfrm>
        </p:spPr>
        <p:txBody>
          <a:bodyPr>
            <a:normAutofit fontScale="90000"/>
          </a:bodyPr>
          <a:lstStyle/>
          <a:p>
            <a:r>
              <a:rPr lang="en-US" sz="5300" dirty="0" smtClean="0"/>
              <a:t>Finance Systems Management </a:t>
            </a:r>
            <a:br>
              <a:rPr lang="en-US" sz="5300" dirty="0" smtClean="0"/>
            </a:br>
            <a:r>
              <a:rPr lang="en-US" sz="5300" dirty="0" smtClean="0"/>
              <a:t>Quarterly </a:t>
            </a:r>
            <a:r>
              <a:rPr lang="en-US" sz="5300" dirty="0"/>
              <a:t>Update</a:t>
            </a:r>
            <a:r>
              <a:rPr lang="en-US" dirty="0"/>
              <a:t/>
            </a:r>
            <a:br>
              <a:rPr lang="en-US" dirty="0"/>
            </a:br>
            <a:r>
              <a:rPr lang="en-US" b="1" dirty="0"/>
              <a:t/>
            </a:r>
            <a:br>
              <a:rPr lang="en-US" b="1" dirty="0"/>
            </a:br>
            <a:r>
              <a:rPr lang="en-US" dirty="0" smtClean="0"/>
              <a:t/>
            </a:r>
            <a:br>
              <a:rPr lang="en-US" dirty="0" smtClean="0"/>
            </a:br>
            <a:endParaRPr lang="en-US" dirty="0"/>
          </a:p>
        </p:txBody>
      </p:sp>
    </p:spTree>
    <p:extLst>
      <p:ext uri="{BB962C8B-B14F-4D97-AF65-F5344CB8AC3E}">
        <p14:creationId xmlns:p14="http://schemas.microsoft.com/office/powerpoint/2010/main" val="17966522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916" y="1178678"/>
            <a:ext cx="8088330" cy="948074"/>
          </a:xfrm>
        </p:spPr>
        <p:txBody>
          <a:bodyPr>
            <a:noAutofit/>
          </a:bodyPr>
          <a:lstStyle/>
          <a:p>
            <a:r>
              <a:rPr lang="en-US" sz="4000" dirty="0" smtClean="0"/>
              <a:t>Team App – Auditing Users in </a:t>
            </a:r>
            <a:r>
              <a:rPr lang="en-US" sz="4000" dirty="0" err="1" smtClean="0"/>
              <a:t>TechBuy</a:t>
            </a:r>
            <a:endParaRPr lang="en-US" sz="4000" dirty="0"/>
          </a:p>
        </p:txBody>
      </p:sp>
      <p:sp>
        <p:nvSpPr>
          <p:cNvPr id="3" name="Subtitle 2"/>
          <p:cNvSpPr>
            <a:spLocks noGrp="1"/>
          </p:cNvSpPr>
          <p:nvPr>
            <p:ph type="subTitle" idx="1"/>
          </p:nvPr>
        </p:nvSpPr>
        <p:spPr>
          <a:xfrm>
            <a:off x="613881" y="2227462"/>
            <a:ext cx="7772400" cy="3665323"/>
          </a:xfrm>
        </p:spPr>
        <p:txBody>
          <a:bodyPr>
            <a:normAutofit fontScale="85000" lnSpcReduction="20000"/>
          </a:bodyPr>
          <a:lstStyle/>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700" dirty="0" smtClean="0">
                <a:solidFill>
                  <a:schemeClr val="tx1"/>
                </a:solidFill>
              </a:rPr>
              <a:t>Fund Managers, please take some time to review your funds in the TEAM Application and ensure shoppers, requestors, and approvers who are currently assigned to your fund have the appropriate level of access.</a:t>
            </a:r>
          </a:p>
          <a:p>
            <a:pPr marL="457200" indent="-457200" algn="l">
              <a:buFont typeface="Arial" panose="020B0604020202020204" pitchFamily="34" charset="0"/>
              <a:buChar char="•"/>
            </a:pPr>
            <a:endParaRPr lang="en-US" sz="2700" dirty="0" smtClean="0">
              <a:solidFill>
                <a:schemeClr val="tx1"/>
              </a:solidFill>
            </a:endParaRPr>
          </a:p>
          <a:p>
            <a:pPr marL="457200" indent="-457200" algn="l">
              <a:buFont typeface="Arial" panose="020B0604020202020204" pitchFamily="34" charset="0"/>
              <a:buChar char="•"/>
            </a:pPr>
            <a:r>
              <a:rPr lang="en-US" sz="2700" dirty="0" smtClean="0">
                <a:solidFill>
                  <a:schemeClr val="tx1"/>
                </a:solidFill>
              </a:rPr>
              <a:t>You can access Team Application training material in our website via the link below:</a:t>
            </a:r>
          </a:p>
          <a:p>
            <a:pPr algn="l"/>
            <a:endParaRPr lang="en-US" sz="2700" dirty="0" smtClean="0">
              <a:solidFill>
                <a:schemeClr val="tx1"/>
              </a:solidFill>
            </a:endParaRPr>
          </a:p>
          <a:p>
            <a:pPr algn="l"/>
            <a:r>
              <a:rPr lang="en-US" sz="2700" dirty="0">
                <a:solidFill>
                  <a:schemeClr val="tx1"/>
                </a:solidFill>
                <a:hlinkClick r:id="rId2"/>
              </a:rPr>
              <a:t>http://</a:t>
            </a:r>
            <a:r>
              <a:rPr lang="en-US" sz="2700" dirty="0" smtClean="0">
                <a:solidFill>
                  <a:schemeClr val="tx1"/>
                </a:solidFill>
                <a:hlinkClick r:id="rId2"/>
              </a:rPr>
              <a:t>elpaso.ttuhsc.edu/fiscal/businessaffairs/finsysmgt/TEAM-App.aspx</a:t>
            </a:r>
            <a:endParaRPr lang="en-US" sz="2700" dirty="0" smtClean="0">
              <a:solidFill>
                <a:schemeClr val="tx1"/>
              </a:solidFill>
            </a:endParaRPr>
          </a:p>
          <a:p>
            <a:pPr algn="l"/>
            <a:endParaRPr lang="en-US" sz="2200" dirty="0" smtClean="0">
              <a:solidFill>
                <a:schemeClr val="tx1"/>
              </a:solidFill>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8553420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773" y="940289"/>
            <a:ext cx="8404261" cy="1470025"/>
          </a:xfrm>
        </p:spPr>
        <p:txBody>
          <a:bodyPr>
            <a:noAutofit/>
          </a:bodyPr>
          <a:lstStyle/>
          <a:p>
            <a:r>
              <a:rPr lang="en-US" sz="4000" dirty="0"/>
              <a:t>Team App – Auditing Users in </a:t>
            </a:r>
            <a:r>
              <a:rPr lang="en-US" sz="4000" dirty="0" err="1"/>
              <a:t>TechBuy</a:t>
            </a:r>
            <a:endParaRPr lang="en-US" sz="4000" dirty="0"/>
          </a:p>
        </p:txBody>
      </p:sp>
      <p:pic>
        <p:nvPicPr>
          <p:cNvPr id="4" name="Picture 3"/>
          <p:cNvPicPr>
            <a:picLocks noChangeAspect="1"/>
          </p:cNvPicPr>
          <p:nvPr/>
        </p:nvPicPr>
        <p:blipFill>
          <a:blip r:embed="rId2"/>
          <a:stretch>
            <a:fillRect/>
          </a:stretch>
        </p:blipFill>
        <p:spPr>
          <a:xfrm>
            <a:off x="1452026" y="2375607"/>
            <a:ext cx="6239948" cy="2969460"/>
          </a:xfrm>
          <a:prstGeom prst="rect">
            <a:avLst/>
          </a:prstGeom>
        </p:spPr>
      </p:pic>
      <p:sp>
        <p:nvSpPr>
          <p:cNvPr id="5" name="Rectangle 4"/>
          <p:cNvSpPr/>
          <p:nvPr/>
        </p:nvSpPr>
        <p:spPr>
          <a:xfrm>
            <a:off x="801384" y="5596961"/>
            <a:ext cx="7818634" cy="430887"/>
          </a:xfrm>
          <a:prstGeom prst="rect">
            <a:avLst/>
          </a:prstGeom>
        </p:spPr>
        <p:txBody>
          <a:bodyPr wrap="square">
            <a:spAutoFit/>
          </a:bodyPr>
          <a:lstStyle/>
          <a:p>
            <a:r>
              <a:rPr lang="en-US" sz="2200" dirty="0" smtClean="0"/>
              <a:t>If </a:t>
            </a:r>
            <a:r>
              <a:rPr lang="en-US" sz="2200" dirty="0"/>
              <a:t>you have any questions, please contact us at </a:t>
            </a:r>
            <a:r>
              <a:rPr lang="en-US" sz="2200" dirty="0" smtClean="0">
                <a:hlinkClick r:id="rId3"/>
              </a:rPr>
              <a:t>FsmElp@ttuhsc.edu</a:t>
            </a:r>
            <a:r>
              <a:rPr lang="en-US" sz="2200" dirty="0" smtClean="0"/>
              <a:t>. </a:t>
            </a:r>
            <a:endParaRPr lang="en-US" sz="2200" dirty="0"/>
          </a:p>
        </p:txBody>
      </p:sp>
    </p:spTree>
    <p:extLst>
      <p:ext uri="{BB962C8B-B14F-4D97-AF65-F5344CB8AC3E}">
        <p14:creationId xmlns:p14="http://schemas.microsoft.com/office/powerpoint/2010/main" val="34872474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443" y="639207"/>
            <a:ext cx="8343900" cy="1179319"/>
          </a:xfrm>
        </p:spPr>
        <p:txBody>
          <a:bodyPr>
            <a:normAutofit/>
          </a:bodyPr>
          <a:lstStyle/>
          <a:p>
            <a:pPr algn="l"/>
            <a:r>
              <a:rPr lang="en-US" sz="4000" dirty="0" smtClean="0"/>
              <a:t>FY19 Property Inventory Reminders</a:t>
            </a:r>
            <a:endParaRPr lang="en-US" sz="4000" dirty="0"/>
          </a:p>
        </p:txBody>
      </p:sp>
      <p:sp>
        <p:nvSpPr>
          <p:cNvPr id="3" name="Subtitle 2"/>
          <p:cNvSpPr>
            <a:spLocks noGrp="1"/>
          </p:cNvSpPr>
          <p:nvPr>
            <p:ph type="subTitle" idx="1"/>
          </p:nvPr>
        </p:nvSpPr>
        <p:spPr>
          <a:xfrm>
            <a:off x="507068" y="1927654"/>
            <a:ext cx="8488651" cy="4732638"/>
          </a:xfrm>
        </p:spPr>
        <p:txBody>
          <a:bodyPr>
            <a:normAutofit fontScale="85000" lnSpcReduction="20000"/>
          </a:bodyPr>
          <a:lstStyle/>
          <a:p>
            <a:pPr algn="l"/>
            <a:r>
              <a:rPr lang="en-US" sz="2400" dirty="0" smtClean="0">
                <a:solidFill>
                  <a:schemeClr val="tx1"/>
                </a:solidFill>
              </a:rPr>
              <a:t>Property </a:t>
            </a:r>
            <a:r>
              <a:rPr lang="en-US" sz="2400" dirty="0">
                <a:solidFill>
                  <a:schemeClr val="tx1"/>
                </a:solidFill>
              </a:rPr>
              <a:t>custodians are responsible for the </a:t>
            </a:r>
            <a:endParaRPr lang="en-US" sz="2400" dirty="0" smtClean="0">
              <a:solidFill>
                <a:schemeClr val="tx1"/>
              </a:solidFill>
            </a:endParaRPr>
          </a:p>
          <a:p>
            <a:pPr algn="l"/>
            <a:r>
              <a:rPr lang="en-US" sz="2400" dirty="0" smtClean="0">
                <a:solidFill>
                  <a:schemeClr val="tx1"/>
                </a:solidFill>
              </a:rPr>
              <a:t>accuracy of </a:t>
            </a:r>
            <a:r>
              <a:rPr lang="en-US" sz="2400" dirty="0">
                <a:solidFill>
                  <a:schemeClr val="tx1"/>
                </a:solidFill>
              </a:rPr>
              <a:t>their departmental inventory and </a:t>
            </a:r>
            <a:endParaRPr lang="en-US" sz="2400" dirty="0" smtClean="0">
              <a:solidFill>
                <a:schemeClr val="tx1"/>
              </a:solidFill>
            </a:endParaRPr>
          </a:p>
          <a:p>
            <a:pPr algn="l"/>
            <a:r>
              <a:rPr lang="en-US" sz="2400" dirty="0" smtClean="0">
                <a:solidFill>
                  <a:schemeClr val="tx1"/>
                </a:solidFill>
              </a:rPr>
              <a:t>should </a:t>
            </a:r>
            <a:r>
              <a:rPr lang="en-US" sz="2400" dirty="0">
                <a:solidFill>
                  <a:schemeClr val="tx1"/>
                </a:solidFill>
              </a:rPr>
              <a:t>verify </a:t>
            </a:r>
            <a:r>
              <a:rPr lang="en-US" sz="2400" dirty="0" smtClean="0">
                <a:solidFill>
                  <a:schemeClr val="tx1"/>
                </a:solidFill>
              </a:rPr>
              <a:t>their </a:t>
            </a:r>
            <a:r>
              <a:rPr lang="en-US" sz="2400" dirty="0">
                <a:solidFill>
                  <a:schemeClr val="tx1"/>
                </a:solidFill>
              </a:rPr>
              <a:t>Departmental Inventory </a:t>
            </a:r>
            <a:endParaRPr lang="en-US" sz="2400" dirty="0" smtClean="0">
              <a:solidFill>
                <a:schemeClr val="tx1"/>
              </a:solidFill>
            </a:endParaRPr>
          </a:p>
          <a:p>
            <a:pPr algn="l"/>
            <a:r>
              <a:rPr lang="en-US" sz="2400" dirty="0" smtClean="0">
                <a:solidFill>
                  <a:schemeClr val="tx1"/>
                </a:solidFill>
              </a:rPr>
              <a:t>Listing </a:t>
            </a:r>
            <a:r>
              <a:rPr lang="en-US" sz="2400" dirty="0">
                <a:solidFill>
                  <a:schemeClr val="tx1"/>
                </a:solidFill>
              </a:rPr>
              <a:t>reports.</a:t>
            </a:r>
          </a:p>
          <a:p>
            <a:pPr algn="l"/>
            <a:endParaRPr lang="en-US" sz="2400" dirty="0" smtClean="0">
              <a:solidFill>
                <a:schemeClr val="tx1"/>
              </a:solidFill>
            </a:endParaRPr>
          </a:p>
          <a:p>
            <a:pPr algn="l"/>
            <a:r>
              <a:rPr lang="en-US" sz="2400" dirty="0" smtClean="0">
                <a:solidFill>
                  <a:schemeClr val="tx1"/>
                </a:solidFill>
              </a:rPr>
              <a:t>Property custodian responsibilities:</a:t>
            </a:r>
          </a:p>
          <a:p>
            <a:pPr marL="342900" indent="-342900" algn="l">
              <a:buFont typeface="Arial" panose="020B0604020202020204" pitchFamily="34" charset="0"/>
              <a:buChar char="•"/>
            </a:pPr>
            <a:r>
              <a:rPr lang="en-US" sz="2400" dirty="0" smtClean="0">
                <a:solidFill>
                  <a:schemeClr val="tx1"/>
                </a:solidFill>
              </a:rPr>
              <a:t>Inform Property Management of changes in Property Custodian for the department. </a:t>
            </a:r>
          </a:p>
          <a:p>
            <a:pPr marL="342900" indent="-342900" algn="l">
              <a:buFont typeface="Arial" panose="020B0604020202020204" pitchFamily="34" charset="0"/>
              <a:buChar char="•"/>
            </a:pPr>
            <a:r>
              <a:rPr lang="en-US" sz="2400" dirty="0" smtClean="0">
                <a:solidFill>
                  <a:schemeClr val="tx1"/>
                </a:solidFill>
              </a:rPr>
              <a:t>Ensure that property tags are affixed to equipment in a timely manner.</a:t>
            </a:r>
            <a:endParaRPr lang="en-US" sz="2400" dirty="0">
              <a:solidFill>
                <a:schemeClr val="tx1"/>
              </a:solidFill>
            </a:endParaRPr>
          </a:p>
          <a:p>
            <a:pPr marL="342900" indent="-342900" algn="l">
              <a:buFont typeface="Arial" panose="020B0604020202020204" pitchFamily="34" charset="0"/>
              <a:buChar char="•"/>
            </a:pPr>
            <a:r>
              <a:rPr lang="en-US" sz="2400" dirty="0" smtClean="0">
                <a:solidFill>
                  <a:schemeClr val="tx1"/>
                </a:solidFill>
              </a:rPr>
              <a:t>Initiate/receive transfers in the Property Inventory System when equipment is moved from one department to another.</a:t>
            </a:r>
          </a:p>
          <a:p>
            <a:pPr marL="342900" indent="-342900" algn="l">
              <a:buFont typeface="Arial" panose="020B0604020202020204" pitchFamily="34" charset="0"/>
              <a:buChar char="•"/>
            </a:pPr>
            <a:r>
              <a:rPr lang="en-US" sz="2400" dirty="0" smtClean="0">
                <a:solidFill>
                  <a:schemeClr val="tx1"/>
                </a:solidFill>
              </a:rPr>
              <a:t>Report missing or stolen property to Property Management in a timely manner.</a:t>
            </a:r>
          </a:p>
          <a:p>
            <a:pPr marL="342900" indent="-342900" algn="l">
              <a:buFont typeface="Arial" panose="020B0604020202020204" pitchFamily="34" charset="0"/>
              <a:buChar char="•"/>
            </a:pPr>
            <a:r>
              <a:rPr lang="en-US" sz="2400" dirty="0" smtClean="0">
                <a:solidFill>
                  <a:schemeClr val="tx1"/>
                </a:solidFill>
              </a:rPr>
              <a:t>Update building/room location of assets in the Property Inventory System.</a:t>
            </a:r>
          </a:p>
          <a:p>
            <a:pPr marL="342900" indent="-342900" algn="l">
              <a:buFont typeface="Arial" panose="020B0604020202020204" pitchFamily="34" charset="0"/>
              <a:buChar char="•"/>
            </a:pPr>
            <a:r>
              <a:rPr lang="en-US" sz="2400" dirty="0" smtClean="0">
                <a:solidFill>
                  <a:schemeClr val="tx1"/>
                </a:solidFill>
              </a:rPr>
              <a:t>Coordinate with Surplus Property Manager for proper removal of equipment that is no longer needed.</a:t>
            </a:r>
          </a:p>
          <a:p>
            <a:pPr algn="l"/>
            <a:endParaRPr lang="en-US" dirty="0" smtClean="0">
              <a:solidFill>
                <a:schemeClr val="tx1"/>
              </a:solidFill>
            </a:endParaRPr>
          </a:p>
          <a:p>
            <a:endParaRPr lang="en-US" dirty="0"/>
          </a:p>
          <a:p>
            <a:endParaRPr lang="en-US" dirty="0">
              <a:solidFill>
                <a:schemeClr val="tx1"/>
              </a:solidFill>
            </a:endParaRPr>
          </a:p>
        </p:txBody>
      </p:sp>
      <p:pic>
        <p:nvPicPr>
          <p:cNvPr id="4" name="Picture 3"/>
          <p:cNvPicPr>
            <a:picLocks noChangeAspect="1"/>
          </p:cNvPicPr>
          <p:nvPr/>
        </p:nvPicPr>
        <p:blipFill>
          <a:blip r:embed="rId3"/>
          <a:stretch>
            <a:fillRect/>
          </a:stretch>
        </p:blipFill>
        <p:spPr>
          <a:xfrm>
            <a:off x="5986866" y="1549124"/>
            <a:ext cx="2421282" cy="2063738"/>
          </a:xfrm>
          <a:prstGeom prst="rect">
            <a:avLst/>
          </a:prstGeom>
        </p:spPr>
      </p:pic>
    </p:spTree>
    <p:extLst>
      <p:ext uri="{BB962C8B-B14F-4D97-AF65-F5344CB8AC3E}">
        <p14:creationId xmlns:p14="http://schemas.microsoft.com/office/powerpoint/2010/main" val="26349446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192" y="723570"/>
            <a:ext cx="8346990" cy="1102277"/>
          </a:xfrm>
        </p:spPr>
        <p:txBody>
          <a:bodyPr>
            <a:normAutofit/>
          </a:bodyPr>
          <a:lstStyle/>
          <a:p>
            <a:r>
              <a:rPr lang="en-US" sz="4000" dirty="0" smtClean="0"/>
              <a:t>FY19 Property Inventory Reminders</a:t>
            </a:r>
            <a:endParaRPr lang="en-US" sz="4000" dirty="0"/>
          </a:p>
        </p:txBody>
      </p:sp>
      <p:sp>
        <p:nvSpPr>
          <p:cNvPr id="3" name="Subtitle 2"/>
          <p:cNvSpPr>
            <a:spLocks noGrp="1"/>
          </p:cNvSpPr>
          <p:nvPr>
            <p:ph type="subTitle" idx="1"/>
          </p:nvPr>
        </p:nvSpPr>
        <p:spPr>
          <a:xfrm>
            <a:off x="479192" y="1263722"/>
            <a:ext cx="7976881" cy="4584246"/>
          </a:xfrm>
        </p:spPr>
        <p:txBody>
          <a:bodyPr>
            <a:normAutofit/>
          </a:bodyPr>
          <a:lstStyle/>
          <a:p>
            <a:endParaRPr lang="en-US" dirty="0"/>
          </a:p>
          <a:p>
            <a:pPr marL="342900" indent="-342900" algn="l">
              <a:buFont typeface="Arial" panose="020B0604020202020204" pitchFamily="34" charset="0"/>
              <a:buChar char="•"/>
            </a:pPr>
            <a:r>
              <a:rPr lang="en-US" sz="2200" dirty="0" smtClean="0">
                <a:solidFill>
                  <a:schemeClr val="tx1"/>
                </a:solidFill>
              </a:rPr>
              <a:t>Update serial number of assets in the Property Inventory System.</a:t>
            </a:r>
          </a:p>
          <a:p>
            <a:pPr marL="342900" indent="-342900" algn="l">
              <a:buFont typeface="Arial" panose="020B0604020202020204" pitchFamily="34" charset="0"/>
              <a:buChar char="•"/>
            </a:pPr>
            <a:r>
              <a:rPr lang="en-US" sz="2200" dirty="0" smtClean="0">
                <a:solidFill>
                  <a:schemeClr val="tx1"/>
                </a:solidFill>
              </a:rPr>
              <a:t>Make </a:t>
            </a:r>
            <a:r>
              <a:rPr lang="en-US" sz="2200" dirty="0">
                <a:solidFill>
                  <a:schemeClr val="tx1"/>
                </a:solidFill>
              </a:rPr>
              <a:t>sure all Temporary Use forms have been updated for the current fiscal </a:t>
            </a:r>
            <a:r>
              <a:rPr lang="en-US" sz="2200" dirty="0" smtClean="0">
                <a:solidFill>
                  <a:schemeClr val="tx1"/>
                </a:solidFill>
              </a:rPr>
              <a:t>year (e.g., laptops, tablets, or any property taken outside of campus).</a:t>
            </a:r>
            <a:endParaRPr lang="en-US" sz="2200" dirty="0">
              <a:solidFill>
                <a:schemeClr val="tx1"/>
              </a:solidFill>
            </a:endParaRPr>
          </a:p>
          <a:p>
            <a:pPr algn="l"/>
            <a:r>
              <a:rPr lang="en-US" sz="2200" dirty="0">
                <a:solidFill>
                  <a:schemeClr val="tx1"/>
                </a:solidFill>
              </a:rPr>
              <a:t>U</a:t>
            </a:r>
            <a:r>
              <a:rPr lang="en-US" sz="2200" dirty="0" smtClean="0">
                <a:solidFill>
                  <a:schemeClr val="tx1"/>
                </a:solidFill>
              </a:rPr>
              <a:t>pload the Temporary Use forms in the Property Inventory System:</a:t>
            </a:r>
          </a:p>
          <a:p>
            <a:pPr algn="l"/>
            <a:r>
              <a:rPr lang="en-US" sz="2200" dirty="0" smtClean="0">
                <a:solidFill>
                  <a:schemeClr val="tx1"/>
                </a:solidFill>
              </a:rPr>
              <a:t> </a:t>
            </a:r>
            <a:endParaRPr lang="en-US" sz="2200" dirty="0">
              <a:solidFill>
                <a:schemeClr val="tx1"/>
              </a:solidFill>
            </a:endParaRPr>
          </a:p>
        </p:txBody>
      </p:sp>
      <p:pic>
        <p:nvPicPr>
          <p:cNvPr id="4" name="Picture 3"/>
          <p:cNvPicPr>
            <a:picLocks noChangeAspect="1"/>
          </p:cNvPicPr>
          <p:nvPr/>
        </p:nvPicPr>
        <p:blipFill>
          <a:blip r:embed="rId2"/>
          <a:stretch>
            <a:fillRect/>
          </a:stretch>
        </p:blipFill>
        <p:spPr>
          <a:xfrm>
            <a:off x="557311" y="3791796"/>
            <a:ext cx="8075488" cy="307475"/>
          </a:xfrm>
          <a:prstGeom prst="rect">
            <a:avLst/>
          </a:prstGeom>
        </p:spPr>
      </p:pic>
      <p:pic>
        <p:nvPicPr>
          <p:cNvPr id="5" name="Picture 4"/>
          <p:cNvPicPr>
            <a:picLocks noChangeAspect="1"/>
          </p:cNvPicPr>
          <p:nvPr/>
        </p:nvPicPr>
        <p:blipFill>
          <a:blip r:embed="rId3"/>
          <a:stretch>
            <a:fillRect/>
          </a:stretch>
        </p:blipFill>
        <p:spPr>
          <a:xfrm>
            <a:off x="557311" y="4272232"/>
            <a:ext cx="8190751" cy="2249452"/>
          </a:xfrm>
          <a:prstGeom prst="rect">
            <a:avLst/>
          </a:prstGeom>
        </p:spPr>
      </p:pic>
    </p:spTree>
    <p:extLst>
      <p:ext uri="{BB962C8B-B14F-4D97-AF65-F5344CB8AC3E}">
        <p14:creationId xmlns:p14="http://schemas.microsoft.com/office/powerpoint/2010/main" val="715990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031" y="637065"/>
            <a:ext cx="8804953" cy="1470025"/>
          </a:xfrm>
        </p:spPr>
        <p:txBody>
          <a:bodyPr>
            <a:normAutofit/>
          </a:bodyPr>
          <a:lstStyle/>
          <a:p>
            <a:r>
              <a:rPr lang="en-US" sz="4000" dirty="0"/>
              <a:t>FY19 Property Inventory </a:t>
            </a:r>
            <a:r>
              <a:rPr lang="en-US" sz="4000" dirty="0" smtClean="0"/>
              <a:t>Reminders</a:t>
            </a:r>
            <a:endParaRPr lang="en-US" sz="4000" dirty="0"/>
          </a:p>
        </p:txBody>
      </p:sp>
      <p:sp>
        <p:nvSpPr>
          <p:cNvPr id="3" name="Subtitle 2"/>
          <p:cNvSpPr>
            <a:spLocks noGrp="1"/>
          </p:cNvSpPr>
          <p:nvPr>
            <p:ph type="subTitle" idx="1"/>
          </p:nvPr>
        </p:nvSpPr>
        <p:spPr>
          <a:xfrm>
            <a:off x="635431" y="2293749"/>
            <a:ext cx="7976881" cy="4277532"/>
          </a:xfrm>
        </p:spPr>
        <p:txBody>
          <a:bodyPr>
            <a:normAutofit/>
          </a:bodyPr>
          <a:lstStyle/>
          <a:p>
            <a:pPr marL="342900" indent="-342900" algn="l">
              <a:buFont typeface="Arial" panose="020B0604020202020204" pitchFamily="34" charset="0"/>
              <a:buChar char="•"/>
            </a:pPr>
            <a:r>
              <a:rPr lang="en-US" sz="2200" dirty="0" smtClean="0">
                <a:solidFill>
                  <a:schemeClr val="tx1"/>
                </a:solidFill>
              </a:rPr>
              <a:t>Items Pending Information </a:t>
            </a:r>
          </a:p>
          <a:p>
            <a:pPr algn="l"/>
            <a:r>
              <a:rPr lang="en-US" sz="2200" dirty="0">
                <a:solidFill>
                  <a:schemeClr val="tx1"/>
                </a:solidFill>
              </a:rPr>
              <a:t>	</a:t>
            </a:r>
            <a:r>
              <a:rPr lang="en-US" sz="2200" dirty="0" smtClean="0">
                <a:solidFill>
                  <a:schemeClr val="tx1"/>
                </a:solidFill>
              </a:rPr>
              <a:t>Example:  Assets with no serial number and/or location</a:t>
            </a:r>
            <a:endParaRPr lang="en-US" sz="2200" dirty="0">
              <a:solidFill>
                <a:schemeClr val="tx1"/>
              </a:solidFill>
            </a:endParaRPr>
          </a:p>
          <a:p>
            <a:pPr algn="l"/>
            <a:endParaRPr lang="en-US" sz="2200" dirty="0" smtClean="0">
              <a:solidFill>
                <a:schemeClr val="tx1"/>
              </a:solidFill>
            </a:endParaRPr>
          </a:p>
          <a:p>
            <a:pPr algn="l"/>
            <a:endParaRPr lang="en-US" sz="2200" dirty="0">
              <a:solidFill>
                <a:schemeClr val="tx1"/>
              </a:solidFill>
            </a:endParaRPr>
          </a:p>
          <a:p>
            <a:pPr algn="l"/>
            <a:endParaRPr lang="en-US" sz="2200" dirty="0" smtClean="0">
              <a:solidFill>
                <a:schemeClr val="tx1"/>
              </a:solidFill>
            </a:endParaRPr>
          </a:p>
          <a:p>
            <a:pPr algn="l"/>
            <a:endParaRPr lang="en-US" sz="2200" dirty="0">
              <a:solidFill>
                <a:schemeClr val="tx1"/>
              </a:solidFill>
            </a:endParaRPr>
          </a:p>
          <a:p>
            <a:pPr algn="l"/>
            <a:endParaRPr lang="en-US" sz="2400" dirty="0" smtClean="0">
              <a:solidFill>
                <a:schemeClr val="tx1"/>
              </a:solidFill>
            </a:endParaRPr>
          </a:p>
          <a:p>
            <a:pPr algn="l"/>
            <a:r>
              <a:rPr lang="en-US" sz="2200" dirty="0" smtClean="0">
                <a:solidFill>
                  <a:schemeClr val="tx1"/>
                </a:solidFill>
              </a:rPr>
              <a:t>For </a:t>
            </a:r>
            <a:r>
              <a:rPr lang="en-US" sz="2200" dirty="0">
                <a:solidFill>
                  <a:schemeClr val="tx1"/>
                </a:solidFill>
              </a:rPr>
              <a:t>questions regarding property inventory, email          </a:t>
            </a:r>
            <a:r>
              <a:rPr lang="en-US" sz="2200" dirty="0" smtClean="0">
                <a:solidFill>
                  <a:schemeClr val="tx1"/>
                </a:solidFill>
              </a:rPr>
              <a:t>		</a:t>
            </a:r>
          </a:p>
          <a:p>
            <a:pPr algn="l"/>
            <a:r>
              <a:rPr lang="en-US" sz="2200" dirty="0" smtClean="0">
                <a:solidFill>
                  <a:schemeClr val="tx1"/>
                </a:solidFill>
                <a:hlinkClick r:id="rId2"/>
              </a:rPr>
              <a:t>baelp-asset.accounting@ttuhsc.edu</a:t>
            </a:r>
            <a:r>
              <a:rPr lang="en-US" sz="2200" dirty="0">
                <a:solidFill>
                  <a:schemeClr val="tx1"/>
                </a:solidFill>
              </a:rPr>
              <a:t>.</a:t>
            </a:r>
          </a:p>
          <a:p>
            <a:pPr algn="l"/>
            <a:endParaRPr lang="en-US" sz="2200" dirty="0">
              <a:solidFill>
                <a:schemeClr val="tx1"/>
              </a:solidFill>
            </a:endParaRPr>
          </a:p>
        </p:txBody>
      </p:sp>
      <p:pic>
        <p:nvPicPr>
          <p:cNvPr id="5" name="Picture 4"/>
          <p:cNvPicPr>
            <a:picLocks noChangeAspect="1"/>
          </p:cNvPicPr>
          <p:nvPr/>
        </p:nvPicPr>
        <p:blipFill>
          <a:blip r:embed="rId3"/>
          <a:stretch>
            <a:fillRect/>
          </a:stretch>
        </p:blipFill>
        <p:spPr>
          <a:xfrm>
            <a:off x="196645" y="3270083"/>
            <a:ext cx="8760542" cy="1419048"/>
          </a:xfrm>
          <a:prstGeom prst="rect">
            <a:avLst/>
          </a:prstGeom>
        </p:spPr>
      </p:pic>
    </p:spTree>
    <p:extLst>
      <p:ext uri="{BB962C8B-B14F-4D97-AF65-F5344CB8AC3E}">
        <p14:creationId xmlns:p14="http://schemas.microsoft.com/office/powerpoint/2010/main" val="36943937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6176"/>
            <a:ext cx="7772400" cy="1470025"/>
          </a:xfrm>
        </p:spPr>
        <p:txBody>
          <a:bodyPr>
            <a:normAutofit/>
          </a:bodyPr>
          <a:lstStyle/>
          <a:p>
            <a:r>
              <a:rPr lang="en-US" sz="4000" dirty="0" smtClean="0"/>
              <a:t>Newsletter Subscription</a:t>
            </a:r>
            <a:endParaRPr lang="en-US" sz="4000" dirty="0"/>
          </a:p>
        </p:txBody>
      </p:sp>
      <p:sp>
        <p:nvSpPr>
          <p:cNvPr id="3" name="Subtitle 2"/>
          <p:cNvSpPr>
            <a:spLocks noGrp="1"/>
          </p:cNvSpPr>
          <p:nvPr>
            <p:ph type="subTitle" idx="1"/>
          </p:nvPr>
        </p:nvSpPr>
        <p:spPr>
          <a:xfrm>
            <a:off x="685800" y="2463628"/>
            <a:ext cx="4652320" cy="3035129"/>
          </a:xfrm>
        </p:spPr>
        <p:txBody>
          <a:bodyPr>
            <a:normAutofit/>
          </a:bodyPr>
          <a:lstStyle/>
          <a:p>
            <a:pPr algn="l"/>
            <a:r>
              <a:rPr lang="en-US" sz="3000" dirty="0">
                <a:solidFill>
                  <a:schemeClr val="tx1"/>
                </a:solidFill>
              </a:rPr>
              <a:t>S</a:t>
            </a:r>
            <a:r>
              <a:rPr lang="en-US" sz="3000" dirty="0" smtClean="0">
                <a:solidFill>
                  <a:schemeClr val="tx1"/>
                </a:solidFill>
              </a:rPr>
              <a:t>ign up!</a:t>
            </a:r>
          </a:p>
          <a:p>
            <a:pPr algn="l"/>
            <a:endParaRPr lang="en-US" sz="2200" dirty="0" smtClean="0">
              <a:solidFill>
                <a:schemeClr val="tx1"/>
              </a:solidFill>
            </a:endParaRPr>
          </a:p>
          <a:p>
            <a:pPr marL="457200" indent="-457200" algn="l">
              <a:buFont typeface="Arial" panose="020B0604020202020204" pitchFamily="34" charset="0"/>
              <a:buChar char="•"/>
            </a:pPr>
            <a:r>
              <a:rPr lang="en-US" sz="2200" dirty="0">
                <a:solidFill>
                  <a:schemeClr val="tx1"/>
                </a:solidFill>
              </a:rPr>
              <a:t>P</a:t>
            </a:r>
            <a:r>
              <a:rPr lang="en-US" sz="2200" dirty="0" smtClean="0">
                <a:solidFill>
                  <a:schemeClr val="tx1"/>
                </a:solidFill>
              </a:rPr>
              <a:t>rovides </a:t>
            </a:r>
            <a:r>
              <a:rPr lang="en-US" sz="2200" dirty="0">
                <a:solidFill>
                  <a:schemeClr val="tx1"/>
                </a:solidFill>
              </a:rPr>
              <a:t>updates, reminders, and new information about Business Affairs and the services provided by each department. </a:t>
            </a:r>
          </a:p>
        </p:txBody>
      </p:sp>
      <p:pic>
        <p:nvPicPr>
          <p:cNvPr id="4" name="Picture 3"/>
          <p:cNvPicPr>
            <a:picLocks noChangeAspect="1"/>
          </p:cNvPicPr>
          <p:nvPr/>
        </p:nvPicPr>
        <p:blipFill>
          <a:blip r:embed="rId2"/>
          <a:stretch>
            <a:fillRect/>
          </a:stretch>
        </p:blipFill>
        <p:spPr>
          <a:xfrm>
            <a:off x="5338120" y="2168775"/>
            <a:ext cx="3403246" cy="4136835"/>
          </a:xfrm>
          <a:prstGeom prst="rect">
            <a:avLst/>
          </a:prstGeom>
        </p:spPr>
      </p:pic>
    </p:spTree>
    <p:extLst>
      <p:ext uri="{BB962C8B-B14F-4D97-AF65-F5344CB8AC3E}">
        <p14:creationId xmlns:p14="http://schemas.microsoft.com/office/powerpoint/2010/main" val="207724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Thingamajiggy</a:t>
            </a:r>
            <a:r>
              <a:rPr lang="en-US" dirty="0" smtClean="0"/>
              <a:t> </a:t>
            </a:r>
            <a:r>
              <a:rPr lang="en-US" dirty="0">
                <a:sym typeface="Wingdings" panose="05000000000000000000" pitchFamily="2" charset="2"/>
              </a:rPr>
              <a:t></a:t>
            </a:r>
            <a:endParaRPr lang="en-US" dirty="0"/>
          </a:p>
        </p:txBody>
      </p:sp>
      <p:graphicFrame>
        <p:nvGraphicFramePr>
          <p:cNvPr id="7" name="Content Placeholder 6"/>
          <p:cNvGraphicFramePr>
            <a:graphicFrameLocks noGrp="1"/>
          </p:cNvGraphicFramePr>
          <p:nvPr>
            <p:ph idx="1"/>
            <p:extLst/>
          </p:nvPr>
        </p:nvGraphicFramePr>
        <p:xfrm>
          <a:off x="457200" y="2417763"/>
          <a:ext cx="8229600" cy="2865120"/>
        </p:xfrm>
        <a:graphic>
          <a:graphicData uri="http://schemas.openxmlformats.org/drawingml/2006/table">
            <a:tbl>
              <a:tblPr firstRow="1" bandRow="1">
                <a:tableStyleId>{7E9639D4-E3E2-4D34-9284-5A2195B3D0D7}</a:tableStyleId>
              </a:tblPr>
              <a:tblGrid>
                <a:gridCol w="2548699"/>
                <a:gridCol w="5680901"/>
              </a:tblGrid>
              <a:tr h="370840">
                <a:tc>
                  <a:txBody>
                    <a:bodyPr/>
                    <a:lstStyle/>
                    <a:p>
                      <a:r>
                        <a:rPr lang="en-US" dirty="0" smtClean="0"/>
                        <a:t>BAC</a:t>
                      </a:r>
                      <a:endParaRPr lang="en-US" dirty="0"/>
                    </a:p>
                  </a:txBody>
                  <a:tcPr marL="147213" marR="147213"/>
                </a:tc>
                <a:tc>
                  <a:txBody>
                    <a:bodyPr/>
                    <a:lstStyle/>
                    <a:p>
                      <a:r>
                        <a:rPr lang="en-US" dirty="0" smtClean="0"/>
                        <a:t>Budget Items</a:t>
                      </a:r>
                      <a:endParaRPr lang="en-US" dirty="0"/>
                    </a:p>
                  </a:txBody>
                  <a:tcPr marL="147213" marR="147213"/>
                </a:tc>
              </a:tr>
              <a:tr h="370840">
                <a:tc>
                  <a:txBody>
                    <a:bodyPr/>
                    <a:lstStyle/>
                    <a:p>
                      <a:r>
                        <a:rPr lang="en-US" dirty="0" smtClean="0"/>
                        <a:t>6004</a:t>
                      </a:r>
                      <a:endParaRPr lang="en-US" dirty="0"/>
                    </a:p>
                  </a:txBody>
                  <a:tcPr marL="147213" marR="147213"/>
                </a:tc>
                <a:tc>
                  <a:txBody>
                    <a:bodyPr/>
                    <a:lstStyle/>
                    <a:p>
                      <a:r>
                        <a:rPr lang="en-US" dirty="0" smtClean="0"/>
                        <a:t>SPA</a:t>
                      </a:r>
                      <a:endParaRPr lang="en-US" dirty="0"/>
                    </a:p>
                  </a:txBody>
                  <a:tcPr marL="147213" marR="147213"/>
                </a:tc>
              </a:tr>
              <a:tr h="370840">
                <a:tc>
                  <a:txBody>
                    <a:bodyPr/>
                    <a:lstStyle/>
                    <a:p>
                      <a:r>
                        <a:rPr lang="en-US" dirty="0" smtClean="0"/>
                        <a:t>6005</a:t>
                      </a:r>
                      <a:endParaRPr lang="en-US" dirty="0"/>
                    </a:p>
                  </a:txBody>
                  <a:tcPr marL="147213" marR="147213"/>
                </a:tc>
                <a:tc>
                  <a:txBody>
                    <a:bodyPr/>
                    <a:lstStyle/>
                    <a:p>
                      <a:r>
                        <a:rPr lang="en-US" dirty="0" smtClean="0"/>
                        <a:t>Longevity</a:t>
                      </a:r>
                      <a:endParaRPr lang="en-US" dirty="0"/>
                    </a:p>
                  </a:txBody>
                  <a:tcPr marL="147213" marR="147213"/>
                </a:tc>
              </a:tr>
              <a:tr h="370840">
                <a:tc>
                  <a:txBody>
                    <a:bodyPr/>
                    <a:lstStyle/>
                    <a:p>
                      <a:r>
                        <a:rPr lang="en-US" dirty="0" smtClean="0"/>
                        <a:t>6006</a:t>
                      </a:r>
                      <a:endParaRPr lang="en-US" dirty="0"/>
                    </a:p>
                  </a:txBody>
                  <a:tcPr marL="147213" marR="147213"/>
                </a:tc>
                <a:tc>
                  <a:txBody>
                    <a:bodyPr/>
                    <a:lstStyle/>
                    <a:p>
                      <a:r>
                        <a:rPr lang="en-US" dirty="0" smtClean="0"/>
                        <a:t>Vacant positions, new positions, additional</a:t>
                      </a:r>
                      <a:r>
                        <a:rPr lang="en-US" baseline="0" dirty="0" smtClean="0"/>
                        <a:t> funding for new hires, </a:t>
                      </a:r>
                      <a:r>
                        <a:rPr lang="en-US" dirty="0" smtClean="0"/>
                        <a:t>reclassifications, salary reviews</a:t>
                      </a:r>
                      <a:endParaRPr lang="en-US" dirty="0"/>
                    </a:p>
                  </a:txBody>
                  <a:tcPr marL="147213" marR="147213"/>
                </a:tc>
              </a:tr>
              <a:tr h="370840">
                <a:tc>
                  <a:txBody>
                    <a:bodyPr/>
                    <a:lstStyle/>
                    <a:p>
                      <a:r>
                        <a:rPr lang="en-US" dirty="0" smtClean="0"/>
                        <a:t>6007</a:t>
                      </a:r>
                      <a:endParaRPr lang="en-US" dirty="0"/>
                    </a:p>
                  </a:txBody>
                  <a:tcPr marL="147213" marR="147213"/>
                </a:tc>
                <a:tc>
                  <a:txBody>
                    <a:bodyPr/>
                    <a:lstStyle/>
                    <a:p>
                      <a:r>
                        <a:rPr lang="en-US" dirty="0" smtClean="0"/>
                        <a:t>Fringes</a:t>
                      </a:r>
                      <a:endParaRPr lang="en-US" dirty="0"/>
                    </a:p>
                  </a:txBody>
                  <a:tcPr marL="147213" marR="147213"/>
                </a:tc>
              </a:tr>
              <a:tr h="370840">
                <a:tc>
                  <a:txBody>
                    <a:bodyPr/>
                    <a:lstStyle/>
                    <a:p>
                      <a:r>
                        <a:rPr lang="en-US" dirty="0" smtClean="0"/>
                        <a:t>6008</a:t>
                      </a:r>
                      <a:endParaRPr lang="en-US" dirty="0"/>
                    </a:p>
                  </a:txBody>
                  <a:tcPr marL="147213" marR="147213"/>
                </a:tc>
                <a:tc>
                  <a:txBody>
                    <a:bodyPr/>
                    <a:lstStyle/>
                    <a:p>
                      <a:r>
                        <a:rPr lang="en-US" dirty="0" smtClean="0"/>
                        <a:t>ADC, AWD, LSP,</a:t>
                      </a:r>
                      <a:r>
                        <a:rPr lang="en-US" baseline="0" dirty="0" smtClean="0"/>
                        <a:t> MOV, NTP, OTB, OTP</a:t>
                      </a:r>
                      <a:endParaRPr lang="en-US" dirty="0"/>
                    </a:p>
                  </a:txBody>
                  <a:tcPr marL="147213" marR="147213"/>
                </a:tc>
              </a:tr>
              <a:tr h="370840">
                <a:tc>
                  <a:txBody>
                    <a:bodyPr/>
                    <a:lstStyle/>
                    <a:p>
                      <a:r>
                        <a:rPr lang="en-US" dirty="0" smtClean="0"/>
                        <a:t>6009</a:t>
                      </a:r>
                      <a:endParaRPr lang="en-US" dirty="0"/>
                    </a:p>
                  </a:txBody>
                  <a:tcPr marL="147213" marR="147213"/>
                </a:tc>
                <a:tc>
                  <a:txBody>
                    <a:bodyPr/>
                    <a:lstStyle/>
                    <a:p>
                      <a:r>
                        <a:rPr lang="en-US" dirty="0" smtClean="0"/>
                        <a:t>FOC</a:t>
                      </a:r>
                      <a:endParaRPr lang="en-US" dirty="0"/>
                    </a:p>
                  </a:txBody>
                  <a:tcPr marL="147213" marR="147213"/>
                </a:tc>
              </a:tr>
            </a:tbl>
          </a:graphicData>
        </a:graphic>
      </p:graphicFrame>
    </p:spTree>
    <p:extLst>
      <p:ext uri="{BB962C8B-B14F-4D97-AF65-F5344CB8AC3E}">
        <p14:creationId xmlns:p14="http://schemas.microsoft.com/office/powerpoint/2010/main" val="310580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948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4984"/>
            <a:ext cx="8229600" cy="1143000"/>
          </a:xfrm>
        </p:spPr>
        <p:txBody>
          <a:bodyPr>
            <a:normAutofit/>
          </a:bodyPr>
          <a:lstStyle/>
          <a:p>
            <a:r>
              <a:rPr lang="en-US" sz="4000" dirty="0" smtClean="0"/>
              <a:t>Thank You for Attending</a:t>
            </a:r>
            <a:endParaRPr lang="en-US" sz="4000" dirty="0"/>
          </a:p>
        </p:txBody>
      </p:sp>
      <p:sp>
        <p:nvSpPr>
          <p:cNvPr id="3" name="Content Placeholder 2"/>
          <p:cNvSpPr>
            <a:spLocks noGrp="1"/>
          </p:cNvSpPr>
          <p:nvPr>
            <p:ph idx="1"/>
          </p:nvPr>
        </p:nvSpPr>
        <p:spPr>
          <a:xfrm>
            <a:off x="539393" y="3467472"/>
            <a:ext cx="8229600" cy="2860449"/>
          </a:xfrm>
        </p:spPr>
        <p:txBody>
          <a:bodyPr/>
          <a:lstStyle/>
          <a:p>
            <a:r>
              <a:rPr lang="en-US" dirty="0" smtClean="0"/>
              <a:t>Presentation will be posted in the portal under the “Business Affairs Announcements” section.</a:t>
            </a:r>
          </a:p>
          <a:p>
            <a:pPr marL="0" indent="0">
              <a:buNone/>
            </a:pPr>
            <a:endParaRPr lang="en-US" dirty="0"/>
          </a:p>
        </p:txBody>
      </p:sp>
    </p:spTree>
    <p:extLst>
      <p:ext uri="{BB962C8B-B14F-4D97-AF65-F5344CB8AC3E}">
        <p14:creationId xmlns:p14="http://schemas.microsoft.com/office/powerpoint/2010/main" val="1084733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Affairs Holiday Event</a:t>
            </a:r>
            <a:endParaRPr lang="en-US" dirty="0"/>
          </a:p>
        </p:txBody>
      </p:sp>
      <p:sp>
        <p:nvSpPr>
          <p:cNvPr id="3" name="Content Placeholder 2"/>
          <p:cNvSpPr>
            <a:spLocks noGrp="1"/>
          </p:cNvSpPr>
          <p:nvPr>
            <p:ph idx="1"/>
          </p:nvPr>
        </p:nvSpPr>
        <p:spPr/>
        <p:txBody>
          <a:bodyPr/>
          <a:lstStyle/>
          <a:p>
            <a:r>
              <a:rPr lang="en-US" dirty="0" smtClean="0"/>
              <a:t>Business Affairs will be hosting their holiday event on Friday, December 7</a:t>
            </a:r>
            <a:r>
              <a:rPr lang="en-US" baseline="30000" dirty="0" smtClean="0"/>
              <a:t>th</a:t>
            </a:r>
            <a:r>
              <a:rPr lang="en-US" dirty="0" smtClean="0"/>
              <a:t> and will be closed from 1:30 – 5:00 pm.  </a:t>
            </a:r>
          </a:p>
          <a:p>
            <a:r>
              <a:rPr lang="en-US" dirty="0" smtClean="0"/>
              <a:t>Please make any arrangements with each office if necessary. </a:t>
            </a:r>
            <a:endParaRPr lang="en-US" dirty="0"/>
          </a:p>
        </p:txBody>
      </p:sp>
    </p:spTree>
    <p:extLst>
      <p:ext uri="{BB962C8B-B14F-4D97-AF65-F5344CB8AC3E}">
        <p14:creationId xmlns:p14="http://schemas.microsoft.com/office/powerpoint/2010/main" val="166360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84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43" y="3208110"/>
            <a:ext cx="8409214" cy="1470025"/>
          </a:xfrm>
        </p:spPr>
        <p:txBody>
          <a:bodyPr>
            <a:normAutofit fontScale="90000"/>
          </a:bodyPr>
          <a:lstStyle/>
          <a:p>
            <a:r>
              <a:rPr lang="en-US" sz="5300" dirty="0" smtClean="0"/>
              <a:t>Student Business Services</a:t>
            </a:r>
            <a:br>
              <a:rPr lang="en-US" sz="5300" dirty="0" smtClean="0"/>
            </a:br>
            <a:r>
              <a:rPr lang="en-US" sz="5300" dirty="0" smtClean="0"/>
              <a:t>Quarterly </a:t>
            </a:r>
            <a:r>
              <a:rPr lang="en-US" sz="5300" dirty="0"/>
              <a:t>Update</a:t>
            </a:r>
            <a:r>
              <a:rPr lang="en-US" dirty="0"/>
              <a:t/>
            </a:r>
            <a:br>
              <a:rPr lang="en-US" dirty="0"/>
            </a:br>
            <a:r>
              <a:rPr lang="en-US" b="1" dirty="0"/>
              <a:t/>
            </a:r>
            <a:br>
              <a:rPr lang="en-US" b="1" dirty="0"/>
            </a:br>
            <a:r>
              <a:rPr lang="en-US" dirty="0" smtClean="0"/>
              <a:t/>
            </a:r>
            <a:br>
              <a:rPr lang="en-US" dirty="0" smtClean="0"/>
            </a:br>
            <a:endParaRPr lang="en-US" dirty="0"/>
          </a:p>
        </p:txBody>
      </p:sp>
    </p:spTree>
    <p:extLst>
      <p:ext uri="{BB962C8B-B14F-4D97-AF65-F5344CB8AC3E}">
        <p14:creationId xmlns:p14="http://schemas.microsoft.com/office/powerpoint/2010/main" val="223279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yment Services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49237F77-3B70-4C4E-A9A2-FF0299C44088}"/>
    </a:ext>
  </a:extLst>
</a:theme>
</file>

<file path=ppt/theme/theme2.xml><?xml version="1.0" encoding="utf-8"?>
<a:theme xmlns:a="http://schemas.openxmlformats.org/drawingml/2006/main" name="White background - Black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A9183AE6-D28A-436F-852C-F9F7C7BA162C}"/>
    </a:ext>
  </a:extLst>
</a:theme>
</file>

<file path=ppt/theme/theme3.xml><?xml version="1.0" encoding="utf-8"?>
<a:theme xmlns:a="http://schemas.openxmlformats.org/drawingml/2006/main" name="Black background - Red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63E77C4D-F0D8-4CF1-B35D-E7B86E69A1A6}"/>
    </a:ext>
  </a:extLst>
</a:theme>
</file>

<file path=ppt/theme/theme4.xml><?xml version="1.0" encoding="utf-8"?>
<a:theme xmlns:a="http://schemas.openxmlformats.org/drawingml/2006/main" name="Black background - Camp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05B92A8D-84C1-4F22-85B9-14C72C20D0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Payment Services Training</Template>
  <TotalTime>6520</TotalTime>
  <Words>3224</Words>
  <Application>Microsoft Office PowerPoint</Application>
  <PresentationFormat>On-screen Show (4:3)</PresentationFormat>
  <Paragraphs>379</Paragraphs>
  <Slides>72</Slides>
  <Notes>21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72</vt:i4>
      </vt:variant>
    </vt:vector>
  </HeadingPairs>
  <TitlesOfParts>
    <vt:vector size="80" baseType="lpstr">
      <vt:lpstr>Arial</vt:lpstr>
      <vt:lpstr>Calibri</vt:lpstr>
      <vt:lpstr>Times New Roman</vt:lpstr>
      <vt:lpstr>Wingdings</vt:lpstr>
      <vt:lpstr>Payment Services Training</vt:lpstr>
      <vt:lpstr>White background - Black Header</vt:lpstr>
      <vt:lpstr>Black background - Red Header</vt:lpstr>
      <vt:lpstr>Black background - Campus</vt:lpstr>
      <vt:lpstr>PowerPoint Presentation</vt:lpstr>
      <vt:lpstr>Budget Office Quarterly Update   </vt:lpstr>
      <vt:lpstr>Electronic Personnel  Action Form (EPAF)</vt:lpstr>
      <vt:lpstr>PowerPoint Presentation</vt:lpstr>
      <vt:lpstr>Labor Redistributions (LRD)</vt:lpstr>
      <vt:lpstr>Employee One-Time Payments (EOP)</vt:lpstr>
      <vt:lpstr>Thingamajiggy </vt:lpstr>
      <vt:lpstr>PowerPoint Presentation</vt:lpstr>
      <vt:lpstr>Student Business Services Quarterly Update   </vt:lpstr>
      <vt:lpstr>PowerPoint Presentation</vt:lpstr>
      <vt:lpstr>Credit Card Processing</vt:lpstr>
      <vt:lpstr>PowerPoint Presentation</vt:lpstr>
      <vt:lpstr>PowerPoint Presentation</vt:lpstr>
      <vt:lpstr>PowerPoint Presentation</vt:lpstr>
      <vt:lpstr>PowerPoint Presentation</vt:lpstr>
      <vt:lpstr>Payment Services Quarterly Update   </vt:lpstr>
      <vt:lpstr>Travel Services</vt:lpstr>
      <vt:lpstr>New: State Travel Agency and State Grant Fund Travel Requirements </vt:lpstr>
      <vt:lpstr>New: State Travel Agency and State Grant Fund Travel Requirements </vt:lpstr>
      <vt:lpstr>New: State Travel Agency and State Grant Fund Travel Requirements </vt:lpstr>
      <vt:lpstr>National Travel Systems (NTS)</vt:lpstr>
      <vt:lpstr>Purchasing Card</vt:lpstr>
      <vt:lpstr>PowerPoint Presentation</vt:lpstr>
      <vt:lpstr>PowerPoint Presentation</vt:lpstr>
      <vt:lpstr>PowerPoint Presentation</vt:lpstr>
      <vt:lpstr>PowerPoint Presentation</vt:lpstr>
      <vt:lpstr>Revision to Pre-Approval Form</vt:lpstr>
      <vt:lpstr>Purchasing </vt:lpstr>
      <vt:lpstr>TechBuy Homepage</vt:lpstr>
      <vt:lpstr>Purchasing Department</vt:lpstr>
      <vt:lpstr>Purchasing Department</vt:lpstr>
      <vt:lpstr>New TechBuy Workflow</vt:lpstr>
      <vt:lpstr>New TechBuy Workflow</vt:lpstr>
      <vt:lpstr>New TechBuy Workflow</vt:lpstr>
      <vt:lpstr>New Bid Limits</vt:lpstr>
      <vt:lpstr>Business Associate Agreement</vt:lpstr>
      <vt:lpstr>Business Associate Agreement</vt:lpstr>
      <vt:lpstr>PowerPoint Presentation</vt:lpstr>
      <vt:lpstr>Contracts and Grants Accounting Quarterly Update   </vt:lpstr>
      <vt:lpstr>Sponsored Program Fund Management</vt:lpstr>
      <vt:lpstr>Allowable Activities and Allowable Costs HSCEP OP 65.04</vt:lpstr>
      <vt:lpstr>Grant Financial Management Tips</vt:lpstr>
      <vt:lpstr>Non-Compliant Purchase Orders</vt:lpstr>
      <vt:lpstr>LRD = Labor Redistribution</vt:lpstr>
      <vt:lpstr>Travel on Grant Funds: Key Points</vt:lpstr>
      <vt:lpstr>Useful Cognos Reports</vt:lpstr>
      <vt:lpstr>PowerPoint Presentation</vt:lpstr>
      <vt:lpstr>Accounting Services Quarterly Update   </vt:lpstr>
      <vt:lpstr>HSCEP OP 50.03 Fund Manager Designation and Responsibilities</vt:lpstr>
      <vt:lpstr>Fund Managers’ responsibilities…</vt:lpstr>
      <vt:lpstr>Fund Managers’ responsibilities…</vt:lpstr>
      <vt:lpstr>Fund Managers’ responsibilities…</vt:lpstr>
      <vt:lpstr>Which funds are my responsibility?</vt:lpstr>
      <vt:lpstr>Cognos Useful Reports</vt:lpstr>
      <vt:lpstr>Budget Account Code (BAC) Summary </vt:lpstr>
      <vt:lpstr>PowerPoint Presentation</vt:lpstr>
      <vt:lpstr>Operating Transactions for Excel</vt:lpstr>
      <vt:lpstr>Operating Transactions for Excel</vt:lpstr>
      <vt:lpstr>Statement of Changes in Fund Balance for Excel</vt:lpstr>
      <vt:lpstr>Statement of Changes in Fund Balance for Excel</vt:lpstr>
      <vt:lpstr>Navigating through our Website…</vt:lpstr>
      <vt:lpstr>PowerPoint Presentation</vt:lpstr>
      <vt:lpstr>Finance Systems Management  Quarterly Update   </vt:lpstr>
      <vt:lpstr>Team App – Auditing Users in TechBuy</vt:lpstr>
      <vt:lpstr>Team App – Auditing Users in TechBuy</vt:lpstr>
      <vt:lpstr>FY19 Property Inventory Reminders</vt:lpstr>
      <vt:lpstr>FY19 Property Inventory Reminders</vt:lpstr>
      <vt:lpstr>FY19 Property Inventory Reminders</vt:lpstr>
      <vt:lpstr>Newsletter Subscription</vt:lpstr>
      <vt:lpstr>PowerPoint Presentation</vt:lpstr>
      <vt:lpstr>Thank You for Attending</vt:lpstr>
      <vt:lpstr>Business Affairs Holiday Event</vt:lpstr>
    </vt:vector>
  </TitlesOfParts>
  <Company>Texas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Diaz-Jaquez, Raquel</dc:creator>
  <cp:lastModifiedBy>Diaz-Jaquez, Raquel</cp:lastModifiedBy>
  <cp:revision>323</cp:revision>
  <cp:lastPrinted>2018-11-27T23:49:41Z</cp:lastPrinted>
  <dcterms:created xsi:type="dcterms:W3CDTF">2017-04-27T16:59:34Z</dcterms:created>
  <dcterms:modified xsi:type="dcterms:W3CDTF">2018-12-03T21:41:57Z</dcterms:modified>
</cp:coreProperties>
</file>