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3" r:id="rId2"/>
    <p:sldMasterId id="2147483686" r:id="rId3"/>
    <p:sldMasterId id="2147483699" r:id="rId4"/>
  </p:sldMasterIdLst>
  <p:notesMasterIdLst>
    <p:notesMasterId r:id="rId36"/>
  </p:notesMasterIdLst>
  <p:handoutMasterIdLst>
    <p:handoutMasterId r:id="rId37"/>
  </p:handoutMasterIdLst>
  <p:sldIdLst>
    <p:sldId id="256" r:id="rId5"/>
    <p:sldId id="276" r:id="rId6"/>
    <p:sldId id="258" r:id="rId7"/>
    <p:sldId id="260" r:id="rId8"/>
    <p:sldId id="277" r:id="rId9"/>
    <p:sldId id="261" r:id="rId10"/>
    <p:sldId id="264" r:id="rId11"/>
    <p:sldId id="266" r:id="rId12"/>
    <p:sldId id="290" r:id="rId13"/>
    <p:sldId id="291" r:id="rId14"/>
    <p:sldId id="262" r:id="rId15"/>
    <p:sldId id="273" r:id="rId16"/>
    <p:sldId id="274" r:id="rId17"/>
    <p:sldId id="268" r:id="rId18"/>
    <p:sldId id="275" r:id="rId19"/>
    <p:sldId id="289" r:id="rId20"/>
    <p:sldId id="293" r:id="rId21"/>
    <p:sldId id="294" r:id="rId22"/>
    <p:sldId id="284" r:id="rId23"/>
    <p:sldId id="285" r:id="rId24"/>
    <p:sldId id="297" r:id="rId25"/>
    <p:sldId id="298" r:id="rId26"/>
    <p:sldId id="286" r:id="rId27"/>
    <p:sldId id="288" r:id="rId28"/>
    <p:sldId id="295" r:id="rId29"/>
    <p:sldId id="299" r:id="rId30"/>
    <p:sldId id="287" r:id="rId31"/>
    <p:sldId id="296" r:id="rId32"/>
    <p:sldId id="300" r:id="rId33"/>
    <p:sldId id="301" r:id="rId34"/>
    <p:sldId id="302" r:id="rId35"/>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sas, Leslie" initials="CL" lastIdx="1" clrIdx="0">
    <p:extLst>
      <p:ext uri="{19B8F6BF-5375-455C-9EA6-DF929625EA0E}">
        <p15:presenceInfo xmlns:p15="http://schemas.microsoft.com/office/powerpoint/2012/main" userId="S-1-5-21-1417503464-3861359790-3028621153-18396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2" d="100"/>
          <a:sy n="62" d="100"/>
        </p:scale>
        <p:origin x="1400" y="5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1728"/>
          </a:xfrm>
          <a:prstGeom prst="rect">
            <a:avLst/>
          </a:prstGeom>
        </p:spPr>
        <p:txBody>
          <a:bodyPr vert="horz" lIns="96651" tIns="48326" rIns="96651" bIns="48326" rtlCol="0"/>
          <a:lstStyle>
            <a:lvl1pPr algn="l">
              <a:defRPr sz="1200"/>
            </a:lvl1pPr>
          </a:lstStyle>
          <a:p>
            <a:endParaRPr lang="en-US"/>
          </a:p>
        </p:txBody>
      </p:sp>
      <p:sp>
        <p:nvSpPr>
          <p:cNvPr id="3" name="Date Placeholder 2"/>
          <p:cNvSpPr>
            <a:spLocks noGrp="1"/>
          </p:cNvSpPr>
          <p:nvPr>
            <p:ph type="dt" sz="quarter" idx="1"/>
          </p:nvPr>
        </p:nvSpPr>
        <p:spPr>
          <a:xfrm>
            <a:off x="4143588" y="1"/>
            <a:ext cx="3169920" cy="481728"/>
          </a:xfrm>
          <a:prstGeom prst="rect">
            <a:avLst/>
          </a:prstGeom>
        </p:spPr>
        <p:txBody>
          <a:bodyPr vert="horz" lIns="96651" tIns="48326" rIns="96651" bIns="48326" rtlCol="0"/>
          <a:lstStyle>
            <a:lvl1pPr algn="r">
              <a:defRPr sz="1200"/>
            </a:lvl1pPr>
          </a:lstStyle>
          <a:p>
            <a:fld id="{A657E808-7059-4D28-A3B3-8D9723288CD7}" type="datetimeFigureOut">
              <a:rPr lang="en-US" smtClean="0"/>
              <a:t>1/8/2025</a:t>
            </a:fld>
            <a:endParaRPr lang="en-US"/>
          </a:p>
        </p:txBody>
      </p:sp>
      <p:sp>
        <p:nvSpPr>
          <p:cNvPr id="4" name="Footer Placeholder 3"/>
          <p:cNvSpPr>
            <a:spLocks noGrp="1"/>
          </p:cNvSpPr>
          <p:nvPr>
            <p:ph type="ftr" sz="quarter" idx="2"/>
          </p:nvPr>
        </p:nvSpPr>
        <p:spPr>
          <a:xfrm>
            <a:off x="0" y="9119475"/>
            <a:ext cx="3169920" cy="481727"/>
          </a:xfrm>
          <a:prstGeom prst="rect">
            <a:avLst/>
          </a:prstGeom>
        </p:spPr>
        <p:txBody>
          <a:bodyPr vert="horz" lIns="96651" tIns="48326" rIns="96651" bIns="48326" rtlCol="0" anchor="b"/>
          <a:lstStyle>
            <a:lvl1pPr algn="l">
              <a:defRPr sz="1200"/>
            </a:lvl1pPr>
          </a:lstStyle>
          <a:p>
            <a:endParaRPr lang="en-US"/>
          </a:p>
        </p:txBody>
      </p:sp>
      <p:sp>
        <p:nvSpPr>
          <p:cNvPr id="5" name="Slide Number Placeholder 4"/>
          <p:cNvSpPr>
            <a:spLocks noGrp="1"/>
          </p:cNvSpPr>
          <p:nvPr>
            <p:ph type="sldNum" sz="quarter" idx="3"/>
          </p:nvPr>
        </p:nvSpPr>
        <p:spPr>
          <a:xfrm>
            <a:off x="4143588" y="9119475"/>
            <a:ext cx="3169920" cy="481727"/>
          </a:xfrm>
          <a:prstGeom prst="rect">
            <a:avLst/>
          </a:prstGeom>
        </p:spPr>
        <p:txBody>
          <a:bodyPr vert="horz" lIns="96651" tIns="48326" rIns="96651" bIns="48326" rtlCol="0" anchor="b"/>
          <a:lstStyle>
            <a:lvl1pPr algn="r">
              <a:defRPr sz="1200"/>
            </a:lvl1pPr>
          </a:lstStyle>
          <a:p>
            <a:fld id="{C2EB563A-ADAD-421A-B7AB-35B971103764}" type="slidenum">
              <a:rPr lang="en-US" smtClean="0"/>
              <a:t>‹#›</a:t>
            </a:fld>
            <a:endParaRPr lang="en-US"/>
          </a:p>
        </p:txBody>
      </p:sp>
    </p:spTree>
    <p:extLst>
      <p:ext uri="{BB962C8B-B14F-4D97-AF65-F5344CB8AC3E}">
        <p14:creationId xmlns:p14="http://schemas.microsoft.com/office/powerpoint/2010/main" val="28313772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811" cy="481370"/>
          </a:xfrm>
          <a:prstGeom prst="rect">
            <a:avLst/>
          </a:prstGeom>
        </p:spPr>
        <p:txBody>
          <a:bodyPr vert="horz" lIns="94700" tIns="47349" rIns="94700" bIns="47349" rtlCol="0"/>
          <a:lstStyle>
            <a:lvl1pPr algn="l">
              <a:defRPr sz="1200"/>
            </a:lvl1pPr>
          </a:lstStyle>
          <a:p>
            <a:endParaRPr lang="en-US"/>
          </a:p>
        </p:txBody>
      </p:sp>
      <p:sp>
        <p:nvSpPr>
          <p:cNvPr id="3" name="Date Placeholder 2"/>
          <p:cNvSpPr>
            <a:spLocks noGrp="1"/>
          </p:cNvSpPr>
          <p:nvPr>
            <p:ph type="dt" idx="1"/>
          </p:nvPr>
        </p:nvSpPr>
        <p:spPr>
          <a:xfrm>
            <a:off x="4143737" y="1"/>
            <a:ext cx="3169811" cy="481370"/>
          </a:xfrm>
          <a:prstGeom prst="rect">
            <a:avLst/>
          </a:prstGeom>
        </p:spPr>
        <p:txBody>
          <a:bodyPr vert="horz" lIns="94700" tIns="47349" rIns="94700" bIns="47349" rtlCol="0"/>
          <a:lstStyle>
            <a:lvl1pPr algn="r">
              <a:defRPr sz="1200"/>
            </a:lvl1pPr>
          </a:lstStyle>
          <a:p>
            <a:fld id="{DE69E7AE-6EA2-4ADE-BF87-9C76C1B37572}" type="datetimeFigureOut">
              <a:rPr lang="en-US" smtClean="0"/>
              <a:t>1/8/2025</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4700" tIns="47349" rIns="94700" bIns="47349" rtlCol="0" anchor="ctr"/>
          <a:lstStyle/>
          <a:p>
            <a:endParaRPr lang="en-US"/>
          </a:p>
        </p:txBody>
      </p:sp>
      <p:sp>
        <p:nvSpPr>
          <p:cNvPr id="5" name="Notes Placeholder 4"/>
          <p:cNvSpPr>
            <a:spLocks noGrp="1"/>
          </p:cNvSpPr>
          <p:nvPr>
            <p:ph type="body" sz="quarter" idx="3"/>
          </p:nvPr>
        </p:nvSpPr>
        <p:spPr>
          <a:xfrm>
            <a:off x="730860" y="4620496"/>
            <a:ext cx="5853482" cy="3780555"/>
          </a:xfrm>
          <a:prstGeom prst="rect">
            <a:avLst/>
          </a:prstGeom>
        </p:spPr>
        <p:txBody>
          <a:bodyPr vert="horz" lIns="94700" tIns="47349" rIns="94700" bIns="4734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831"/>
            <a:ext cx="3169811" cy="481370"/>
          </a:xfrm>
          <a:prstGeom prst="rect">
            <a:avLst/>
          </a:prstGeom>
        </p:spPr>
        <p:txBody>
          <a:bodyPr vert="horz" lIns="94700" tIns="47349" rIns="94700" bIns="47349" rtlCol="0" anchor="b"/>
          <a:lstStyle>
            <a:lvl1pPr algn="l">
              <a:defRPr sz="1200"/>
            </a:lvl1pPr>
          </a:lstStyle>
          <a:p>
            <a:endParaRPr lang="en-US"/>
          </a:p>
        </p:txBody>
      </p:sp>
      <p:sp>
        <p:nvSpPr>
          <p:cNvPr id="7" name="Slide Number Placeholder 6"/>
          <p:cNvSpPr>
            <a:spLocks noGrp="1"/>
          </p:cNvSpPr>
          <p:nvPr>
            <p:ph type="sldNum" sz="quarter" idx="5"/>
          </p:nvPr>
        </p:nvSpPr>
        <p:spPr>
          <a:xfrm>
            <a:off x="4143737" y="9119831"/>
            <a:ext cx="3169811" cy="481370"/>
          </a:xfrm>
          <a:prstGeom prst="rect">
            <a:avLst/>
          </a:prstGeom>
        </p:spPr>
        <p:txBody>
          <a:bodyPr vert="horz" lIns="94700" tIns="47349" rIns="94700" bIns="47349" rtlCol="0" anchor="b"/>
          <a:lstStyle>
            <a:lvl1pPr algn="r">
              <a:defRPr sz="1200"/>
            </a:lvl1pPr>
          </a:lstStyle>
          <a:p>
            <a:fld id="{476C2815-2DF3-448A-A62B-D697CDF7EADE}" type="slidenum">
              <a:rPr lang="en-US" smtClean="0"/>
              <a:t>‹#›</a:t>
            </a:fld>
            <a:endParaRPr lang="en-US"/>
          </a:p>
        </p:txBody>
      </p:sp>
    </p:spTree>
    <p:extLst>
      <p:ext uri="{BB962C8B-B14F-4D97-AF65-F5344CB8AC3E}">
        <p14:creationId xmlns:p14="http://schemas.microsoft.com/office/powerpoint/2010/main" val="37618338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6C2815-2DF3-448A-A62B-D697CDF7EADE}" type="slidenum">
              <a:rPr lang="en-US" smtClean="0"/>
              <a:t>3</a:t>
            </a:fld>
            <a:endParaRPr lang="en-US"/>
          </a:p>
        </p:txBody>
      </p:sp>
    </p:spTree>
    <p:extLst>
      <p:ext uri="{BB962C8B-B14F-4D97-AF65-F5344CB8AC3E}">
        <p14:creationId xmlns:p14="http://schemas.microsoft.com/office/powerpoint/2010/main" val="2190271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Opening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bg1"/>
                </a:solidFill>
              </a:defRPr>
            </a:lvl1pPr>
          </a:lstStyle>
          <a:p>
            <a:fld id="{F7BD46A6-4A88-2346-A7C1-8913483CEB5F}" type="datetimeFigureOut">
              <a:rPr lang="en-US" smtClean="0"/>
              <a:t>1/8/2025</a:t>
            </a:fld>
            <a:endParaRPr lang="en-US"/>
          </a:p>
        </p:txBody>
      </p:sp>
      <p:sp>
        <p:nvSpPr>
          <p:cNvPr id="3" name="Footer Placeholder 2"/>
          <p:cNvSpPr>
            <a:spLocks noGrp="1"/>
          </p:cNvSpPr>
          <p:nvPr>
            <p:ph type="ftr" sz="quarter" idx="11"/>
          </p:nvPr>
        </p:nvSpPr>
        <p:spPr/>
        <p:txBody>
          <a:bodyPr/>
          <a:lstStyle>
            <a:lvl1pPr>
              <a:defRPr>
                <a:solidFill>
                  <a:schemeClr val="bg1"/>
                </a:solidFill>
              </a:defRPr>
            </a:lvl1pPr>
          </a:lstStyle>
          <a:p>
            <a:endParaRPr lang="en-US"/>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F2F7D20A-44BE-2A47-B7E5-9FC32AEC34E7}" type="slidenum">
              <a:rPr lang="en-US" smtClean="0"/>
              <a:t>‹#›</a:t>
            </a:fld>
            <a:endParaRPr lang="en-US"/>
          </a:p>
        </p:txBody>
      </p:sp>
    </p:spTree>
    <p:extLst>
      <p:ext uri="{BB962C8B-B14F-4D97-AF65-F5344CB8AC3E}">
        <p14:creationId xmlns:p14="http://schemas.microsoft.com/office/powerpoint/2010/main" val="2983481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081851"/>
            <a:ext cx="5486400" cy="364572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BD46A6-4A88-2346-A7C1-8913483CEB5F}" type="datetimeFigureOut">
              <a:rPr lang="en-US" smtClean="0"/>
              <a:t>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F7D20A-44BE-2A47-B7E5-9FC32AEC34E7}" type="slidenum">
              <a:rPr lang="en-US" smtClean="0"/>
              <a:t>‹#›</a:t>
            </a:fld>
            <a:endParaRPr lang="en-US"/>
          </a:p>
        </p:txBody>
      </p:sp>
    </p:spTree>
    <p:extLst>
      <p:ext uri="{BB962C8B-B14F-4D97-AF65-F5344CB8AC3E}">
        <p14:creationId xmlns:p14="http://schemas.microsoft.com/office/powerpoint/2010/main" val="4047154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BD46A6-4A88-2346-A7C1-8913483CEB5F}" type="datetimeFigureOut">
              <a:rPr lang="en-US" smtClean="0"/>
              <a:t>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F7D20A-44BE-2A47-B7E5-9FC32AEC34E7}" type="slidenum">
              <a:rPr lang="en-US" smtClean="0"/>
              <a:t>‹#›</a:t>
            </a:fld>
            <a:endParaRPr lang="en-US"/>
          </a:p>
        </p:txBody>
      </p:sp>
    </p:spTree>
    <p:extLst>
      <p:ext uri="{BB962C8B-B14F-4D97-AF65-F5344CB8AC3E}">
        <p14:creationId xmlns:p14="http://schemas.microsoft.com/office/powerpoint/2010/main" val="34069530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19481"/>
            <a:ext cx="2057400" cy="500668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119481"/>
            <a:ext cx="6019800" cy="500668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BD46A6-4A88-2346-A7C1-8913483CEB5F}" type="datetimeFigureOut">
              <a:rPr lang="en-US" smtClean="0"/>
              <a:t>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F7D20A-44BE-2A47-B7E5-9FC32AEC34E7}" type="slidenum">
              <a:rPr lang="en-US" smtClean="0"/>
              <a:t>‹#›</a:t>
            </a:fld>
            <a:endParaRPr lang="en-US"/>
          </a:p>
        </p:txBody>
      </p:sp>
    </p:spTree>
    <p:extLst>
      <p:ext uri="{BB962C8B-B14F-4D97-AF65-F5344CB8AC3E}">
        <p14:creationId xmlns:p14="http://schemas.microsoft.com/office/powerpoint/2010/main" val="41419520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pening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bg1"/>
                </a:solidFill>
              </a:defRPr>
            </a:lvl1pPr>
          </a:lstStyle>
          <a:p>
            <a:fld id="{404CDD60-5ABD-C245-AE4A-5839784B7BB6}" type="datetimeFigureOut">
              <a:rPr lang="en-US" smtClean="0"/>
              <a:t>1/8/2025</a:t>
            </a:fld>
            <a:endParaRPr lang="en-US"/>
          </a:p>
        </p:txBody>
      </p:sp>
      <p:sp>
        <p:nvSpPr>
          <p:cNvPr id="3" name="Footer Placeholder 2"/>
          <p:cNvSpPr>
            <a:spLocks noGrp="1"/>
          </p:cNvSpPr>
          <p:nvPr>
            <p:ph type="ftr" sz="quarter" idx="11"/>
          </p:nvPr>
        </p:nvSpPr>
        <p:spPr/>
        <p:txBody>
          <a:bodyPr/>
          <a:lstStyle>
            <a:lvl1pPr>
              <a:defRPr>
                <a:solidFill>
                  <a:schemeClr val="bg1"/>
                </a:solidFill>
              </a:defRPr>
            </a:lvl1pPr>
          </a:lstStyle>
          <a:p>
            <a:endParaRPr lang="en-US"/>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E2F21F92-79B4-AB41-98C5-0D2BA0E43F9E}" type="slidenum">
              <a:rPr lang="en-US" smtClean="0"/>
              <a:t>‹#›</a:t>
            </a:fld>
            <a:endParaRPr lang="en-US"/>
          </a:p>
        </p:txBody>
      </p:sp>
    </p:spTree>
    <p:extLst>
      <p:ext uri="{BB962C8B-B14F-4D97-AF65-F5344CB8AC3E}">
        <p14:creationId xmlns:p14="http://schemas.microsoft.com/office/powerpoint/2010/main" val="39295191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04CDD60-5ABD-C245-AE4A-5839784B7BB6}" type="datetimeFigureOut">
              <a:rPr lang="en-US" smtClean="0"/>
              <a:t>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F21F92-79B4-AB41-98C5-0D2BA0E43F9E}" type="slidenum">
              <a:rPr lang="en-US" smtClean="0"/>
              <a:t>‹#›</a:t>
            </a:fld>
            <a:endParaRPr lang="en-US"/>
          </a:p>
        </p:txBody>
      </p:sp>
    </p:spTree>
    <p:extLst>
      <p:ext uri="{BB962C8B-B14F-4D97-AF65-F5344CB8AC3E}">
        <p14:creationId xmlns:p14="http://schemas.microsoft.com/office/powerpoint/2010/main" val="41383001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4CDD60-5ABD-C245-AE4A-5839784B7BB6}" type="datetimeFigureOut">
              <a:rPr lang="en-US" smtClean="0"/>
              <a:t>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F21F92-79B4-AB41-98C5-0D2BA0E43F9E}" type="slidenum">
              <a:rPr lang="en-US" smtClean="0"/>
              <a:t>‹#›</a:t>
            </a:fld>
            <a:endParaRPr lang="en-US"/>
          </a:p>
        </p:txBody>
      </p:sp>
    </p:spTree>
    <p:extLst>
      <p:ext uri="{BB962C8B-B14F-4D97-AF65-F5344CB8AC3E}">
        <p14:creationId xmlns:p14="http://schemas.microsoft.com/office/powerpoint/2010/main" val="24488151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4CDD60-5ABD-C245-AE4A-5839784B7BB6}" type="datetimeFigureOut">
              <a:rPr lang="en-US" smtClean="0"/>
              <a:t>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F21F92-79B4-AB41-98C5-0D2BA0E43F9E}" type="slidenum">
              <a:rPr lang="en-US" smtClean="0"/>
              <a:t>‹#›</a:t>
            </a:fld>
            <a:endParaRPr lang="en-US"/>
          </a:p>
        </p:txBody>
      </p:sp>
    </p:spTree>
    <p:extLst>
      <p:ext uri="{BB962C8B-B14F-4D97-AF65-F5344CB8AC3E}">
        <p14:creationId xmlns:p14="http://schemas.microsoft.com/office/powerpoint/2010/main" val="18661121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2398889"/>
            <a:ext cx="4038600" cy="372727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398889"/>
            <a:ext cx="4038600" cy="372727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04CDD60-5ABD-C245-AE4A-5839784B7BB6}" type="datetimeFigureOut">
              <a:rPr lang="en-US" smtClean="0"/>
              <a:t>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F21F92-79B4-AB41-98C5-0D2BA0E43F9E}" type="slidenum">
              <a:rPr lang="en-US" smtClean="0"/>
              <a:t>‹#›</a:t>
            </a:fld>
            <a:endParaRPr lang="en-US"/>
          </a:p>
        </p:txBody>
      </p:sp>
    </p:spTree>
    <p:extLst>
      <p:ext uri="{BB962C8B-B14F-4D97-AF65-F5344CB8AC3E}">
        <p14:creationId xmlns:p14="http://schemas.microsoft.com/office/powerpoint/2010/main" val="6066892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2358379"/>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998141"/>
            <a:ext cx="4040188" cy="319675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2358379"/>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998141"/>
            <a:ext cx="4041775" cy="319675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04CDD60-5ABD-C245-AE4A-5839784B7BB6}" type="datetimeFigureOut">
              <a:rPr lang="en-US" smtClean="0"/>
              <a:t>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F21F92-79B4-AB41-98C5-0D2BA0E43F9E}" type="slidenum">
              <a:rPr lang="en-US" smtClean="0"/>
              <a:t>‹#›</a:t>
            </a:fld>
            <a:endParaRPr lang="en-US"/>
          </a:p>
        </p:txBody>
      </p:sp>
    </p:spTree>
    <p:extLst>
      <p:ext uri="{BB962C8B-B14F-4D97-AF65-F5344CB8AC3E}">
        <p14:creationId xmlns:p14="http://schemas.microsoft.com/office/powerpoint/2010/main" val="74682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04CDD60-5ABD-C245-AE4A-5839784B7BB6}" type="datetimeFigureOut">
              <a:rPr lang="en-US" smtClean="0"/>
              <a:t>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F21F92-79B4-AB41-98C5-0D2BA0E43F9E}" type="slidenum">
              <a:rPr lang="en-US" smtClean="0"/>
              <a:t>‹#›</a:t>
            </a:fld>
            <a:endParaRPr lang="en-US"/>
          </a:p>
        </p:txBody>
      </p:sp>
    </p:spTree>
    <p:extLst>
      <p:ext uri="{BB962C8B-B14F-4D97-AF65-F5344CB8AC3E}">
        <p14:creationId xmlns:p14="http://schemas.microsoft.com/office/powerpoint/2010/main" val="1628833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7BD46A6-4A88-2346-A7C1-8913483CEB5F}" type="datetimeFigureOut">
              <a:rPr lang="en-US" smtClean="0"/>
              <a:t>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F7D20A-44BE-2A47-B7E5-9FC32AEC34E7}" type="slidenum">
              <a:rPr lang="en-US" smtClean="0"/>
              <a:t>‹#›</a:t>
            </a:fld>
            <a:endParaRPr lang="en-US"/>
          </a:p>
        </p:txBody>
      </p:sp>
    </p:spTree>
    <p:extLst>
      <p:ext uri="{BB962C8B-B14F-4D97-AF65-F5344CB8AC3E}">
        <p14:creationId xmlns:p14="http://schemas.microsoft.com/office/powerpoint/2010/main" val="32568280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4CDD60-5ABD-C245-AE4A-5839784B7BB6}" type="datetimeFigureOut">
              <a:rPr lang="en-US" smtClean="0"/>
              <a:t>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F21F92-79B4-AB41-98C5-0D2BA0E43F9E}" type="slidenum">
              <a:rPr lang="en-US" smtClean="0"/>
              <a:t>‹#›</a:t>
            </a:fld>
            <a:endParaRPr lang="en-US"/>
          </a:p>
        </p:txBody>
      </p:sp>
    </p:spTree>
    <p:extLst>
      <p:ext uri="{BB962C8B-B14F-4D97-AF65-F5344CB8AC3E}">
        <p14:creationId xmlns:p14="http://schemas.microsoft.com/office/powerpoint/2010/main" val="18043848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1973" y="1129132"/>
            <a:ext cx="3008313" cy="116205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1100667"/>
            <a:ext cx="5111750" cy="502549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370667"/>
            <a:ext cx="3008313" cy="375549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04CDD60-5ABD-C245-AE4A-5839784B7BB6}" type="datetimeFigureOut">
              <a:rPr lang="en-US" smtClean="0"/>
              <a:t>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F21F92-79B4-AB41-98C5-0D2BA0E43F9E}" type="slidenum">
              <a:rPr lang="en-US" smtClean="0"/>
              <a:t>‹#›</a:t>
            </a:fld>
            <a:endParaRPr lang="en-US"/>
          </a:p>
        </p:txBody>
      </p:sp>
    </p:spTree>
    <p:extLst>
      <p:ext uri="{BB962C8B-B14F-4D97-AF65-F5344CB8AC3E}">
        <p14:creationId xmlns:p14="http://schemas.microsoft.com/office/powerpoint/2010/main" val="23225047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081851"/>
            <a:ext cx="5486400" cy="364572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04CDD60-5ABD-C245-AE4A-5839784B7BB6}" type="datetimeFigureOut">
              <a:rPr lang="en-US" smtClean="0"/>
              <a:t>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F21F92-79B4-AB41-98C5-0D2BA0E43F9E}" type="slidenum">
              <a:rPr lang="en-US" smtClean="0"/>
              <a:t>‹#›</a:t>
            </a:fld>
            <a:endParaRPr lang="en-US"/>
          </a:p>
        </p:txBody>
      </p:sp>
    </p:spTree>
    <p:extLst>
      <p:ext uri="{BB962C8B-B14F-4D97-AF65-F5344CB8AC3E}">
        <p14:creationId xmlns:p14="http://schemas.microsoft.com/office/powerpoint/2010/main" val="29539169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4CDD60-5ABD-C245-AE4A-5839784B7BB6}" type="datetimeFigureOut">
              <a:rPr lang="en-US" smtClean="0"/>
              <a:t>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F21F92-79B4-AB41-98C5-0D2BA0E43F9E}" type="slidenum">
              <a:rPr lang="en-US" smtClean="0"/>
              <a:t>‹#›</a:t>
            </a:fld>
            <a:endParaRPr lang="en-US"/>
          </a:p>
        </p:txBody>
      </p:sp>
    </p:spTree>
    <p:extLst>
      <p:ext uri="{BB962C8B-B14F-4D97-AF65-F5344CB8AC3E}">
        <p14:creationId xmlns:p14="http://schemas.microsoft.com/office/powerpoint/2010/main" val="39684109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19481"/>
            <a:ext cx="2057400" cy="500668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119481"/>
            <a:ext cx="6019800" cy="500668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4CDD60-5ABD-C245-AE4A-5839784B7BB6}" type="datetimeFigureOut">
              <a:rPr lang="en-US" smtClean="0"/>
              <a:t>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F21F92-79B4-AB41-98C5-0D2BA0E43F9E}" type="slidenum">
              <a:rPr lang="en-US" smtClean="0"/>
              <a:t>‹#›</a:t>
            </a:fld>
            <a:endParaRPr lang="en-US"/>
          </a:p>
        </p:txBody>
      </p:sp>
    </p:spTree>
    <p:extLst>
      <p:ext uri="{BB962C8B-B14F-4D97-AF65-F5344CB8AC3E}">
        <p14:creationId xmlns:p14="http://schemas.microsoft.com/office/powerpoint/2010/main" val="5390635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Opening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bg1"/>
                </a:solidFill>
              </a:defRPr>
            </a:lvl1pPr>
          </a:lstStyle>
          <a:p>
            <a:fld id="{404CDD60-5ABD-C245-AE4A-5839784B7BB6}" type="datetimeFigureOut">
              <a:rPr lang="en-US" smtClean="0"/>
              <a:t>1/8/2025</a:t>
            </a:fld>
            <a:endParaRPr lang="en-US"/>
          </a:p>
        </p:txBody>
      </p:sp>
      <p:sp>
        <p:nvSpPr>
          <p:cNvPr id="3" name="Footer Placeholder 2"/>
          <p:cNvSpPr>
            <a:spLocks noGrp="1"/>
          </p:cNvSpPr>
          <p:nvPr>
            <p:ph type="ftr" sz="quarter" idx="11"/>
          </p:nvPr>
        </p:nvSpPr>
        <p:spPr/>
        <p:txBody>
          <a:bodyPr/>
          <a:lstStyle>
            <a:lvl1pPr>
              <a:defRPr>
                <a:solidFill>
                  <a:schemeClr val="bg1"/>
                </a:solidFill>
              </a:defRPr>
            </a:lvl1pPr>
          </a:lstStyle>
          <a:p>
            <a:endParaRPr lang="en-US"/>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E2F21F92-79B4-AB41-98C5-0D2BA0E43F9E}" type="slidenum">
              <a:rPr lang="en-US" smtClean="0"/>
              <a:t>‹#›</a:t>
            </a:fld>
            <a:endParaRPr lang="en-US"/>
          </a:p>
        </p:txBody>
      </p:sp>
    </p:spTree>
    <p:extLst>
      <p:ext uri="{BB962C8B-B14F-4D97-AF65-F5344CB8AC3E}">
        <p14:creationId xmlns:p14="http://schemas.microsoft.com/office/powerpoint/2010/main" val="29834812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04CDD60-5ABD-C245-AE4A-5839784B7BB6}" type="datetimeFigureOut">
              <a:rPr lang="en-US" smtClean="0"/>
              <a:t>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F21F92-79B4-AB41-98C5-0D2BA0E43F9E}" type="slidenum">
              <a:rPr lang="en-US" smtClean="0"/>
              <a:t>‹#›</a:t>
            </a:fld>
            <a:endParaRPr lang="en-US"/>
          </a:p>
        </p:txBody>
      </p:sp>
    </p:spTree>
    <p:extLst>
      <p:ext uri="{BB962C8B-B14F-4D97-AF65-F5344CB8AC3E}">
        <p14:creationId xmlns:p14="http://schemas.microsoft.com/office/powerpoint/2010/main" val="36740327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4CDD60-5ABD-C245-AE4A-5839784B7BB6}" type="datetimeFigureOut">
              <a:rPr lang="en-US" smtClean="0"/>
              <a:t>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F21F92-79B4-AB41-98C5-0D2BA0E43F9E}" type="slidenum">
              <a:rPr lang="en-US" smtClean="0"/>
              <a:t>‹#›</a:t>
            </a:fld>
            <a:endParaRPr lang="en-US"/>
          </a:p>
        </p:txBody>
      </p:sp>
    </p:spTree>
    <p:extLst>
      <p:ext uri="{BB962C8B-B14F-4D97-AF65-F5344CB8AC3E}">
        <p14:creationId xmlns:p14="http://schemas.microsoft.com/office/powerpoint/2010/main" val="40354144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4CDD60-5ABD-C245-AE4A-5839784B7BB6}" type="datetimeFigureOut">
              <a:rPr lang="en-US" smtClean="0"/>
              <a:t>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F21F92-79B4-AB41-98C5-0D2BA0E43F9E}" type="slidenum">
              <a:rPr lang="en-US" smtClean="0"/>
              <a:t>‹#›</a:t>
            </a:fld>
            <a:endParaRPr lang="en-US"/>
          </a:p>
        </p:txBody>
      </p:sp>
    </p:spTree>
    <p:extLst>
      <p:ext uri="{BB962C8B-B14F-4D97-AF65-F5344CB8AC3E}">
        <p14:creationId xmlns:p14="http://schemas.microsoft.com/office/powerpoint/2010/main" val="28181291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2398889"/>
            <a:ext cx="4038600" cy="372727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398889"/>
            <a:ext cx="4038600" cy="372727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04CDD60-5ABD-C245-AE4A-5839784B7BB6}" type="datetimeFigureOut">
              <a:rPr lang="en-US" smtClean="0"/>
              <a:t>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F21F92-79B4-AB41-98C5-0D2BA0E43F9E}" type="slidenum">
              <a:rPr lang="en-US" smtClean="0"/>
              <a:t>‹#›</a:t>
            </a:fld>
            <a:endParaRPr lang="en-US"/>
          </a:p>
        </p:txBody>
      </p:sp>
    </p:spTree>
    <p:extLst>
      <p:ext uri="{BB962C8B-B14F-4D97-AF65-F5344CB8AC3E}">
        <p14:creationId xmlns:p14="http://schemas.microsoft.com/office/powerpoint/2010/main" val="403423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BD46A6-4A88-2346-A7C1-8913483CEB5F}" type="datetimeFigureOut">
              <a:rPr lang="en-US" smtClean="0"/>
              <a:t>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F7D20A-44BE-2A47-B7E5-9FC32AEC34E7}" type="slidenum">
              <a:rPr lang="en-US" smtClean="0"/>
              <a:t>‹#›</a:t>
            </a:fld>
            <a:endParaRPr lang="en-US"/>
          </a:p>
        </p:txBody>
      </p:sp>
    </p:spTree>
    <p:extLst>
      <p:ext uri="{BB962C8B-B14F-4D97-AF65-F5344CB8AC3E}">
        <p14:creationId xmlns:p14="http://schemas.microsoft.com/office/powerpoint/2010/main" val="7719773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2358379"/>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998141"/>
            <a:ext cx="4040188" cy="319675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2358379"/>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998141"/>
            <a:ext cx="4041775" cy="319675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04CDD60-5ABD-C245-AE4A-5839784B7BB6}" type="datetimeFigureOut">
              <a:rPr lang="en-US" smtClean="0"/>
              <a:t>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F21F92-79B4-AB41-98C5-0D2BA0E43F9E}" type="slidenum">
              <a:rPr lang="en-US" smtClean="0"/>
              <a:t>‹#›</a:t>
            </a:fld>
            <a:endParaRPr lang="en-US"/>
          </a:p>
        </p:txBody>
      </p:sp>
    </p:spTree>
    <p:extLst>
      <p:ext uri="{BB962C8B-B14F-4D97-AF65-F5344CB8AC3E}">
        <p14:creationId xmlns:p14="http://schemas.microsoft.com/office/powerpoint/2010/main" val="8245492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04CDD60-5ABD-C245-AE4A-5839784B7BB6}" type="datetimeFigureOut">
              <a:rPr lang="en-US" smtClean="0"/>
              <a:t>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F21F92-79B4-AB41-98C5-0D2BA0E43F9E}" type="slidenum">
              <a:rPr lang="en-US" smtClean="0"/>
              <a:t>‹#›</a:t>
            </a:fld>
            <a:endParaRPr lang="en-US"/>
          </a:p>
        </p:txBody>
      </p:sp>
    </p:spTree>
    <p:extLst>
      <p:ext uri="{BB962C8B-B14F-4D97-AF65-F5344CB8AC3E}">
        <p14:creationId xmlns:p14="http://schemas.microsoft.com/office/powerpoint/2010/main" val="34406461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4CDD60-5ABD-C245-AE4A-5839784B7BB6}" type="datetimeFigureOut">
              <a:rPr lang="en-US" smtClean="0"/>
              <a:t>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F21F92-79B4-AB41-98C5-0D2BA0E43F9E}" type="slidenum">
              <a:rPr lang="en-US" smtClean="0"/>
              <a:t>‹#›</a:t>
            </a:fld>
            <a:endParaRPr lang="en-US"/>
          </a:p>
        </p:txBody>
      </p:sp>
    </p:spTree>
    <p:extLst>
      <p:ext uri="{BB962C8B-B14F-4D97-AF65-F5344CB8AC3E}">
        <p14:creationId xmlns:p14="http://schemas.microsoft.com/office/powerpoint/2010/main" val="31704263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1973" y="1129132"/>
            <a:ext cx="3008313" cy="116205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1100667"/>
            <a:ext cx="5111750" cy="502549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370667"/>
            <a:ext cx="3008313" cy="375549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04CDD60-5ABD-C245-AE4A-5839784B7BB6}" type="datetimeFigureOut">
              <a:rPr lang="en-US" smtClean="0"/>
              <a:t>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F21F92-79B4-AB41-98C5-0D2BA0E43F9E}" type="slidenum">
              <a:rPr lang="en-US" smtClean="0"/>
              <a:t>‹#›</a:t>
            </a:fld>
            <a:endParaRPr lang="en-US"/>
          </a:p>
        </p:txBody>
      </p:sp>
    </p:spTree>
    <p:extLst>
      <p:ext uri="{BB962C8B-B14F-4D97-AF65-F5344CB8AC3E}">
        <p14:creationId xmlns:p14="http://schemas.microsoft.com/office/powerpoint/2010/main" val="18706909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081851"/>
            <a:ext cx="5486400" cy="364572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04CDD60-5ABD-C245-AE4A-5839784B7BB6}" type="datetimeFigureOut">
              <a:rPr lang="en-US" smtClean="0"/>
              <a:t>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F21F92-79B4-AB41-98C5-0D2BA0E43F9E}" type="slidenum">
              <a:rPr lang="en-US" smtClean="0"/>
              <a:t>‹#›</a:t>
            </a:fld>
            <a:endParaRPr lang="en-US"/>
          </a:p>
        </p:txBody>
      </p:sp>
    </p:spTree>
    <p:extLst>
      <p:ext uri="{BB962C8B-B14F-4D97-AF65-F5344CB8AC3E}">
        <p14:creationId xmlns:p14="http://schemas.microsoft.com/office/powerpoint/2010/main" val="41366747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4CDD60-5ABD-C245-AE4A-5839784B7BB6}" type="datetimeFigureOut">
              <a:rPr lang="en-US" smtClean="0"/>
              <a:t>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F21F92-79B4-AB41-98C5-0D2BA0E43F9E}" type="slidenum">
              <a:rPr lang="en-US" smtClean="0"/>
              <a:t>‹#›</a:t>
            </a:fld>
            <a:endParaRPr lang="en-US"/>
          </a:p>
        </p:txBody>
      </p:sp>
    </p:spTree>
    <p:extLst>
      <p:ext uri="{BB962C8B-B14F-4D97-AF65-F5344CB8AC3E}">
        <p14:creationId xmlns:p14="http://schemas.microsoft.com/office/powerpoint/2010/main" val="884958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19481"/>
            <a:ext cx="2057400" cy="500668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119481"/>
            <a:ext cx="6019800" cy="500668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4CDD60-5ABD-C245-AE4A-5839784B7BB6}" type="datetimeFigureOut">
              <a:rPr lang="en-US" smtClean="0"/>
              <a:t>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F21F92-79B4-AB41-98C5-0D2BA0E43F9E}" type="slidenum">
              <a:rPr lang="en-US" smtClean="0"/>
              <a:t>‹#›</a:t>
            </a:fld>
            <a:endParaRPr lang="en-US"/>
          </a:p>
        </p:txBody>
      </p:sp>
    </p:spTree>
    <p:extLst>
      <p:ext uri="{BB962C8B-B14F-4D97-AF65-F5344CB8AC3E}">
        <p14:creationId xmlns:p14="http://schemas.microsoft.com/office/powerpoint/2010/main" val="25354758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Opening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bg1"/>
                </a:solidFill>
              </a:defRPr>
            </a:lvl1pPr>
          </a:lstStyle>
          <a:p>
            <a:fld id="{404CDD60-5ABD-C245-AE4A-5839784B7BB6}" type="datetimeFigureOut">
              <a:rPr lang="en-US" smtClean="0"/>
              <a:t>1/8/2025</a:t>
            </a:fld>
            <a:endParaRPr lang="en-US"/>
          </a:p>
        </p:txBody>
      </p:sp>
      <p:sp>
        <p:nvSpPr>
          <p:cNvPr id="3" name="Footer Placeholder 2"/>
          <p:cNvSpPr>
            <a:spLocks noGrp="1"/>
          </p:cNvSpPr>
          <p:nvPr>
            <p:ph type="ftr" sz="quarter" idx="11"/>
          </p:nvPr>
        </p:nvSpPr>
        <p:spPr/>
        <p:txBody>
          <a:bodyPr/>
          <a:lstStyle>
            <a:lvl1pPr>
              <a:defRPr>
                <a:solidFill>
                  <a:schemeClr val="bg1"/>
                </a:solidFill>
              </a:defRPr>
            </a:lvl1pPr>
          </a:lstStyle>
          <a:p>
            <a:endParaRPr lang="en-US"/>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E2F21F92-79B4-AB41-98C5-0D2BA0E43F9E}" type="slidenum">
              <a:rPr lang="en-US" smtClean="0"/>
              <a:t>‹#›</a:t>
            </a:fld>
            <a:endParaRPr lang="en-US"/>
          </a:p>
        </p:txBody>
      </p:sp>
    </p:spTree>
    <p:extLst>
      <p:ext uri="{BB962C8B-B14F-4D97-AF65-F5344CB8AC3E}">
        <p14:creationId xmlns:p14="http://schemas.microsoft.com/office/powerpoint/2010/main" val="27760719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53724" y="2130425"/>
            <a:ext cx="6004476" cy="1470025"/>
          </a:xfrm>
        </p:spPr>
        <p:txBody>
          <a:bodyPr/>
          <a:lstStyle/>
          <a:p>
            <a:r>
              <a:rPr lang="en-US"/>
              <a:t>Click to edit Master title style</a:t>
            </a:r>
          </a:p>
        </p:txBody>
      </p:sp>
      <p:sp>
        <p:nvSpPr>
          <p:cNvPr id="3" name="Subtitle 2"/>
          <p:cNvSpPr>
            <a:spLocks noGrp="1"/>
          </p:cNvSpPr>
          <p:nvPr>
            <p:ph type="subTitle" idx="1"/>
          </p:nvPr>
        </p:nvSpPr>
        <p:spPr>
          <a:xfrm>
            <a:off x="3206236" y="3886200"/>
            <a:ext cx="4499452"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04CDD60-5ABD-C245-AE4A-5839784B7BB6}" type="datetimeFigureOut">
              <a:rPr lang="en-US" smtClean="0"/>
              <a:t>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F21F92-79B4-AB41-98C5-0D2BA0E43F9E}" type="slidenum">
              <a:rPr lang="en-US" smtClean="0"/>
              <a:t>‹#›</a:t>
            </a:fld>
            <a:endParaRPr lang="en-US"/>
          </a:p>
        </p:txBody>
      </p:sp>
    </p:spTree>
    <p:extLst>
      <p:ext uri="{BB962C8B-B14F-4D97-AF65-F5344CB8AC3E}">
        <p14:creationId xmlns:p14="http://schemas.microsoft.com/office/powerpoint/2010/main" val="33429855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4CDD60-5ABD-C245-AE4A-5839784B7BB6}" type="datetimeFigureOut">
              <a:rPr lang="en-US" smtClean="0"/>
              <a:t>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F21F92-79B4-AB41-98C5-0D2BA0E43F9E}" type="slidenum">
              <a:rPr lang="en-US" smtClean="0"/>
              <a:t>‹#›</a:t>
            </a:fld>
            <a:endParaRPr lang="en-US"/>
          </a:p>
        </p:txBody>
      </p:sp>
    </p:spTree>
    <p:extLst>
      <p:ext uri="{BB962C8B-B14F-4D97-AF65-F5344CB8AC3E}">
        <p14:creationId xmlns:p14="http://schemas.microsoft.com/office/powerpoint/2010/main" val="14517495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BD46A6-4A88-2346-A7C1-8913483CEB5F}" type="datetimeFigureOut">
              <a:rPr lang="en-US" smtClean="0"/>
              <a:t>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F7D20A-44BE-2A47-B7E5-9FC32AEC34E7}" type="slidenum">
              <a:rPr lang="en-US" smtClean="0"/>
              <a:t>‹#›</a:t>
            </a:fld>
            <a:endParaRPr lang="en-US"/>
          </a:p>
        </p:txBody>
      </p:sp>
    </p:spTree>
    <p:extLst>
      <p:ext uri="{BB962C8B-B14F-4D97-AF65-F5344CB8AC3E}">
        <p14:creationId xmlns:p14="http://schemas.microsoft.com/office/powerpoint/2010/main" val="26372320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42231" y="4406900"/>
            <a:ext cx="6052482"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2442231" y="2906713"/>
            <a:ext cx="605248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4CDD60-5ABD-C245-AE4A-5839784B7BB6}" type="datetimeFigureOut">
              <a:rPr lang="en-US" smtClean="0"/>
              <a:t>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F21F92-79B4-AB41-98C5-0D2BA0E43F9E}" type="slidenum">
              <a:rPr lang="en-US" smtClean="0"/>
              <a:t>‹#›</a:t>
            </a:fld>
            <a:endParaRPr lang="en-US"/>
          </a:p>
        </p:txBody>
      </p:sp>
    </p:spTree>
    <p:extLst>
      <p:ext uri="{BB962C8B-B14F-4D97-AF65-F5344CB8AC3E}">
        <p14:creationId xmlns:p14="http://schemas.microsoft.com/office/powerpoint/2010/main" val="376971038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75584" y="2398889"/>
            <a:ext cx="3017520" cy="372727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669279" y="2398889"/>
            <a:ext cx="3017520" cy="372727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04CDD60-5ABD-C245-AE4A-5839784B7BB6}" type="datetimeFigureOut">
              <a:rPr lang="en-US" smtClean="0"/>
              <a:t>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F21F92-79B4-AB41-98C5-0D2BA0E43F9E}" type="slidenum">
              <a:rPr lang="en-US" smtClean="0"/>
              <a:t>‹#›</a:t>
            </a:fld>
            <a:endParaRPr lang="en-US"/>
          </a:p>
        </p:txBody>
      </p:sp>
    </p:spTree>
    <p:extLst>
      <p:ext uri="{BB962C8B-B14F-4D97-AF65-F5344CB8AC3E}">
        <p14:creationId xmlns:p14="http://schemas.microsoft.com/office/powerpoint/2010/main" val="9612320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286000" y="2178009"/>
            <a:ext cx="3017520" cy="82013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286000" y="2998141"/>
            <a:ext cx="3017520" cy="319675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669279" y="2178009"/>
            <a:ext cx="3017520" cy="82013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69279" y="2998141"/>
            <a:ext cx="3017520" cy="319675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04CDD60-5ABD-C245-AE4A-5839784B7BB6}" type="datetimeFigureOut">
              <a:rPr lang="en-US" smtClean="0"/>
              <a:t>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F21F92-79B4-AB41-98C5-0D2BA0E43F9E}" type="slidenum">
              <a:rPr lang="en-US" smtClean="0"/>
              <a:t>‹#›</a:t>
            </a:fld>
            <a:endParaRPr lang="en-US"/>
          </a:p>
        </p:txBody>
      </p:sp>
    </p:spTree>
    <p:extLst>
      <p:ext uri="{BB962C8B-B14F-4D97-AF65-F5344CB8AC3E}">
        <p14:creationId xmlns:p14="http://schemas.microsoft.com/office/powerpoint/2010/main" val="31177588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04CDD60-5ABD-C245-AE4A-5839784B7BB6}" type="datetimeFigureOut">
              <a:rPr lang="en-US" smtClean="0"/>
              <a:t>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F21F92-79B4-AB41-98C5-0D2BA0E43F9E}" type="slidenum">
              <a:rPr lang="en-US" smtClean="0"/>
              <a:t>‹#›</a:t>
            </a:fld>
            <a:endParaRPr lang="en-US"/>
          </a:p>
        </p:txBody>
      </p:sp>
    </p:spTree>
    <p:extLst>
      <p:ext uri="{BB962C8B-B14F-4D97-AF65-F5344CB8AC3E}">
        <p14:creationId xmlns:p14="http://schemas.microsoft.com/office/powerpoint/2010/main" val="227017973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4CDD60-5ABD-C245-AE4A-5839784B7BB6}" type="datetimeFigureOut">
              <a:rPr lang="en-US" smtClean="0"/>
              <a:t>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F21F92-79B4-AB41-98C5-0D2BA0E43F9E}" type="slidenum">
              <a:rPr lang="en-US" smtClean="0"/>
              <a:t>‹#›</a:t>
            </a:fld>
            <a:endParaRPr lang="en-US"/>
          </a:p>
        </p:txBody>
      </p:sp>
    </p:spTree>
    <p:extLst>
      <p:ext uri="{BB962C8B-B14F-4D97-AF65-F5344CB8AC3E}">
        <p14:creationId xmlns:p14="http://schemas.microsoft.com/office/powerpoint/2010/main" val="72140779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69178" y="761610"/>
            <a:ext cx="2454381" cy="1190515"/>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38489" y="761610"/>
            <a:ext cx="3848310" cy="502549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84405" y="2031610"/>
            <a:ext cx="2439155" cy="375549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04CDD60-5ABD-C245-AE4A-5839784B7BB6}" type="datetimeFigureOut">
              <a:rPr lang="en-US" smtClean="0"/>
              <a:t>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F21F92-79B4-AB41-98C5-0D2BA0E43F9E}" type="slidenum">
              <a:rPr lang="en-US" smtClean="0"/>
              <a:t>‹#›</a:t>
            </a:fld>
            <a:endParaRPr lang="en-US"/>
          </a:p>
        </p:txBody>
      </p:sp>
    </p:spTree>
    <p:extLst>
      <p:ext uri="{BB962C8B-B14F-4D97-AF65-F5344CB8AC3E}">
        <p14:creationId xmlns:p14="http://schemas.microsoft.com/office/powerpoint/2010/main" val="288625407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74927"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774927" y="1081851"/>
            <a:ext cx="5486400" cy="364572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2774927"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04CDD60-5ABD-C245-AE4A-5839784B7BB6}" type="datetimeFigureOut">
              <a:rPr lang="en-US" smtClean="0"/>
              <a:t>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F21F92-79B4-AB41-98C5-0D2BA0E43F9E}" type="slidenum">
              <a:rPr lang="en-US" smtClean="0"/>
              <a:t>‹#›</a:t>
            </a:fld>
            <a:endParaRPr lang="en-US"/>
          </a:p>
        </p:txBody>
      </p:sp>
    </p:spTree>
    <p:extLst>
      <p:ext uri="{BB962C8B-B14F-4D97-AF65-F5344CB8AC3E}">
        <p14:creationId xmlns:p14="http://schemas.microsoft.com/office/powerpoint/2010/main" val="169710218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4CDD60-5ABD-C245-AE4A-5839784B7BB6}" type="datetimeFigureOut">
              <a:rPr lang="en-US" smtClean="0"/>
              <a:t>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F21F92-79B4-AB41-98C5-0D2BA0E43F9E}" type="slidenum">
              <a:rPr lang="en-US" smtClean="0"/>
              <a:t>‹#›</a:t>
            </a:fld>
            <a:endParaRPr lang="en-US"/>
          </a:p>
        </p:txBody>
      </p:sp>
    </p:spTree>
    <p:extLst>
      <p:ext uri="{BB962C8B-B14F-4D97-AF65-F5344CB8AC3E}">
        <p14:creationId xmlns:p14="http://schemas.microsoft.com/office/powerpoint/2010/main" val="56800903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7998" y="1119481"/>
            <a:ext cx="1828801" cy="500668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0" y="1119481"/>
            <a:ext cx="4191000" cy="500668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4CDD60-5ABD-C245-AE4A-5839784B7BB6}" type="datetimeFigureOut">
              <a:rPr lang="en-US" smtClean="0"/>
              <a:t>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F21F92-79B4-AB41-98C5-0D2BA0E43F9E}" type="slidenum">
              <a:rPr lang="en-US" smtClean="0"/>
              <a:t>‹#›</a:t>
            </a:fld>
            <a:endParaRPr lang="en-US"/>
          </a:p>
        </p:txBody>
      </p:sp>
    </p:spTree>
    <p:extLst>
      <p:ext uri="{BB962C8B-B14F-4D97-AF65-F5344CB8AC3E}">
        <p14:creationId xmlns:p14="http://schemas.microsoft.com/office/powerpoint/2010/main" val="4021970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2398889"/>
            <a:ext cx="4038600" cy="372727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398889"/>
            <a:ext cx="4038600" cy="372727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BD46A6-4A88-2346-A7C1-8913483CEB5F}" type="datetimeFigureOut">
              <a:rPr lang="en-US" smtClean="0"/>
              <a:t>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F7D20A-44BE-2A47-B7E5-9FC32AEC34E7}" type="slidenum">
              <a:rPr lang="en-US" smtClean="0"/>
              <a:t>‹#›</a:t>
            </a:fld>
            <a:endParaRPr lang="en-US"/>
          </a:p>
        </p:txBody>
      </p:sp>
    </p:spTree>
    <p:extLst>
      <p:ext uri="{BB962C8B-B14F-4D97-AF65-F5344CB8AC3E}">
        <p14:creationId xmlns:p14="http://schemas.microsoft.com/office/powerpoint/2010/main" val="4034796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2358379"/>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998141"/>
            <a:ext cx="4040188" cy="319675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2358379"/>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998141"/>
            <a:ext cx="4041775" cy="319675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BD46A6-4A88-2346-A7C1-8913483CEB5F}" type="datetimeFigureOut">
              <a:rPr lang="en-US" smtClean="0"/>
              <a:t>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F7D20A-44BE-2A47-B7E5-9FC32AEC34E7}" type="slidenum">
              <a:rPr lang="en-US" smtClean="0"/>
              <a:t>‹#›</a:t>
            </a:fld>
            <a:endParaRPr lang="en-US"/>
          </a:p>
        </p:txBody>
      </p:sp>
    </p:spTree>
    <p:extLst>
      <p:ext uri="{BB962C8B-B14F-4D97-AF65-F5344CB8AC3E}">
        <p14:creationId xmlns:p14="http://schemas.microsoft.com/office/powerpoint/2010/main" val="2452092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BD46A6-4A88-2346-A7C1-8913483CEB5F}" type="datetimeFigureOut">
              <a:rPr lang="en-US" smtClean="0"/>
              <a:t>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F7D20A-44BE-2A47-B7E5-9FC32AEC34E7}" type="slidenum">
              <a:rPr lang="en-US" smtClean="0"/>
              <a:t>‹#›</a:t>
            </a:fld>
            <a:endParaRPr lang="en-US"/>
          </a:p>
        </p:txBody>
      </p:sp>
    </p:spTree>
    <p:extLst>
      <p:ext uri="{BB962C8B-B14F-4D97-AF65-F5344CB8AC3E}">
        <p14:creationId xmlns:p14="http://schemas.microsoft.com/office/powerpoint/2010/main" val="2132707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BD46A6-4A88-2346-A7C1-8913483CEB5F}" type="datetimeFigureOut">
              <a:rPr lang="en-US" smtClean="0"/>
              <a:t>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F7D20A-44BE-2A47-B7E5-9FC32AEC34E7}" type="slidenum">
              <a:rPr lang="en-US" smtClean="0"/>
              <a:t>‹#›</a:t>
            </a:fld>
            <a:endParaRPr lang="en-US"/>
          </a:p>
        </p:txBody>
      </p:sp>
    </p:spTree>
    <p:extLst>
      <p:ext uri="{BB962C8B-B14F-4D97-AF65-F5344CB8AC3E}">
        <p14:creationId xmlns:p14="http://schemas.microsoft.com/office/powerpoint/2010/main" val="2210880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1973" y="1129132"/>
            <a:ext cx="3008313" cy="116205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1100667"/>
            <a:ext cx="5111750" cy="502549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370667"/>
            <a:ext cx="3008313" cy="375549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BD46A6-4A88-2346-A7C1-8913483CEB5F}" type="datetimeFigureOut">
              <a:rPr lang="en-US" smtClean="0"/>
              <a:t>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F7D20A-44BE-2A47-B7E5-9FC32AEC34E7}" type="slidenum">
              <a:rPr lang="en-US" smtClean="0"/>
              <a:t>‹#›</a:t>
            </a:fld>
            <a:endParaRPr lang="en-US"/>
          </a:p>
        </p:txBody>
      </p:sp>
    </p:spTree>
    <p:extLst>
      <p:ext uri="{BB962C8B-B14F-4D97-AF65-F5344CB8AC3E}">
        <p14:creationId xmlns:p14="http://schemas.microsoft.com/office/powerpoint/2010/main" val="11055579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4"/>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121305"/>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2417704"/>
            <a:ext cx="8229600" cy="370845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BD46A6-4A88-2346-A7C1-8913483CEB5F}" type="datetimeFigureOut">
              <a:rPr lang="en-US" smtClean="0"/>
              <a:t>1/8/2025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F7D20A-44BE-2A47-B7E5-9FC32AEC34E7}" type="slidenum">
              <a:rPr lang="en-US" smtClean="0"/>
              <a:t>‹#›</a:t>
            </a:fld>
            <a:endParaRPr lang="en-US"/>
          </a:p>
        </p:txBody>
      </p:sp>
    </p:spTree>
    <p:extLst>
      <p:ext uri="{BB962C8B-B14F-4D97-AF65-F5344CB8AC3E}">
        <p14:creationId xmlns:p14="http://schemas.microsoft.com/office/powerpoint/2010/main" val="27389296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4"/>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121305"/>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2417704"/>
            <a:ext cx="8229600" cy="370845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4CDD60-5ABD-C245-AE4A-5839784B7BB6}" type="datetimeFigureOut">
              <a:rPr lang="en-US" smtClean="0"/>
              <a:t>1/8/2025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F21F92-79B4-AB41-98C5-0D2BA0E43F9E}" type="slidenum">
              <a:rPr lang="en-US" smtClean="0"/>
              <a:t>‹#›</a:t>
            </a:fld>
            <a:endParaRPr lang="en-US"/>
          </a:p>
        </p:txBody>
      </p:sp>
    </p:spTree>
    <p:extLst>
      <p:ext uri="{BB962C8B-B14F-4D97-AF65-F5344CB8AC3E}">
        <p14:creationId xmlns:p14="http://schemas.microsoft.com/office/powerpoint/2010/main" val="177376836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4"/>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121305"/>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2417704"/>
            <a:ext cx="8229600" cy="370845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4CDD60-5ABD-C245-AE4A-5839784B7BB6}" type="datetimeFigureOut">
              <a:rPr lang="en-US" smtClean="0"/>
              <a:t>1/8/2025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F21F92-79B4-AB41-98C5-0D2BA0E43F9E}" type="slidenum">
              <a:rPr lang="en-US" smtClean="0"/>
              <a:t>‹#›</a:t>
            </a:fld>
            <a:endParaRPr lang="en-US"/>
          </a:p>
        </p:txBody>
      </p:sp>
    </p:spTree>
    <p:extLst>
      <p:ext uri="{BB962C8B-B14F-4D97-AF65-F5344CB8AC3E}">
        <p14:creationId xmlns:p14="http://schemas.microsoft.com/office/powerpoint/2010/main" val="62751300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ctr" defTabSz="4572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4"/>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75584" y="402964"/>
            <a:ext cx="6411215"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75584" y="1699363"/>
            <a:ext cx="6411215" cy="43174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286000" y="6356350"/>
            <a:ext cx="1828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4CDD60-5ABD-C245-AE4A-5839784B7BB6}" type="datetimeFigureOut">
              <a:rPr lang="en-US" smtClean="0"/>
              <a:t>1/8/2025</a:t>
            </a:fld>
            <a:endParaRPr lang="en-US"/>
          </a:p>
        </p:txBody>
      </p:sp>
      <p:sp>
        <p:nvSpPr>
          <p:cNvPr id="5" name="Footer Placeholder 4"/>
          <p:cNvSpPr>
            <a:spLocks noGrp="1"/>
          </p:cNvSpPr>
          <p:nvPr>
            <p:ph type="ftr" sz="quarter" idx="3"/>
          </p:nvPr>
        </p:nvSpPr>
        <p:spPr>
          <a:xfrm>
            <a:off x="4572000" y="6356350"/>
            <a:ext cx="1828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857999" y="6356350"/>
            <a:ext cx="1828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F21F92-79B4-AB41-98C5-0D2BA0E43F9E}" type="slidenum">
              <a:rPr lang="en-US" smtClean="0"/>
              <a:t>‹#›</a:t>
            </a:fld>
            <a:endParaRPr lang="en-US"/>
          </a:p>
        </p:txBody>
      </p:sp>
    </p:spTree>
    <p:extLst>
      <p:ext uri="{BB962C8B-B14F-4D97-AF65-F5344CB8AC3E}">
        <p14:creationId xmlns:p14="http://schemas.microsoft.com/office/powerpoint/2010/main" val="2897208886"/>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xStyles>
    <p:titleStyle>
      <a:lvl1pPr algn="ctr" defTabSz="4572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image" Target="../media/image9.tmp"/><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mailto:Luis22.Garcia@ttuhsc.edu" TargetMode="External"/><Relationship Id="rId7" Type="http://schemas.openxmlformats.org/officeDocument/2006/relationships/hyperlink" Target="mailto:maria.i.hernandez@ttuhsc.edu" TargetMode="External"/><Relationship Id="rId2" Type="http://schemas.openxmlformats.org/officeDocument/2006/relationships/hyperlink" Target="mailto:teresa.adame@ttuhsc.edu" TargetMode="External"/><Relationship Id="rId1" Type="http://schemas.openxmlformats.org/officeDocument/2006/relationships/slideLayout" Target="../slideLayouts/slideLayout5.xml"/><Relationship Id="rId6" Type="http://schemas.openxmlformats.org/officeDocument/2006/relationships/hyperlink" Target="mailto:leslie.casas@ttuhsc.edu" TargetMode="External"/><Relationship Id="rId5" Type="http://schemas.openxmlformats.org/officeDocument/2006/relationships/hyperlink" Target="mailto:gera.alvarez@ttuhsc.edu" TargetMode="External"/><Relationship Id="rId4" Type="http://schemas.openxmlformats.org/officeDocument/2006/relationships/hyperlink" Target="mailto:deborah.c.martinez@ttuhsc.edu"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elpaso.ttuhsc.edu/ia"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elpaso.ttuhsc.edu/ia/mc/branding/default.aspx" TargetMode="External"/><Relationship Id="rId2" Type="http://schemas.openxmlformats.org/officeDocument/2006/relationships/hyperlink" Target="http://bit.ly/ttuhscepcreativerequest" TargetMode="External"/><Relationship Id="rId1" Type="http://schemas.openxmlformats.org/officeDocument/2006/relationships/slideLayout" Target="../slideLayouts/slideLayout2.xml"/><Relationship Id="rId5" Type="http://schemas.openxmlformats.org/officeDocument/2006/relationships/hyperlink" Target="mailto:tommie.morelos@ttuhsc.edu" TargetMode="External"/><Relationship Id="rId4" Type="http://schemas.openxmlformats.org/officeDocument/2006/relationships/hyperlink" Target="http://bit.ly/physicianbioform" TargetMode="External"/></Relationships>
</file>

<file path=ppt/slides/_rels/slide22.xml.rels><?xml version="1.0" encoding="UTF-8" standalone="yes"?>
<Relationships xmlns="http://schemas.openxmlformats.org/package/2006/relationships"><Relationship Id="rId2" Type="http://schemas.openxmlformats.org/officeDocument/2006/relationships/hyperlink" Target="mailto:Danielle.Urbina@ttuhsc.edu"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mailto:desma.montellano@ttuhsc.edu" TargetMode="External"/><Relationship Id="rId2" Type="http://schemas.openxmlformats.org/officeDocument/2006/relationships/hyperlink" Target="mailto:craig.holden@ttuhsc.edu"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mailto:janine.young@ttuhsc.edu"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mailto:lori.navarrete@ttuhsc.ed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ELP-Research-Contracts@ttuhsc.edu"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ttuhscep.cayuse424.com/sp/index.cfm" TargetMode="External"/><Relationship Id="rId2" Type="http://schemas.openxmlformats.org/officeDocument/2006/relationships/hyperlink" Target="https://ttuhscep.edu/research/osp/_documents/SP_Proposal-Submission-Policy-30-10-5-2-Effective-08-03-2022.pdf"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elpaso.ttuhsc.edu/research/osp/forms/Cayuse-Quick-Guides.aspx" TargetMode="External"/><Relationship Id="rId2" Type="http://schemas.openxmlformats.org/officeDocument/2006/relationships/hyperlink" Target="https://ttuhscep.cayuse424.com/sp/index.cfm" TargetMode="External"/><Relationship Id="rId1" Type="http://schemas.openxmlformats.org/officeDocument/2006/relationships/slideLayout" Target="../slideLayouts/slideLayout3.xml"/><Relationship Id="rId4" Type="http://schemas.openxmlformats.org/officeDocument/2006/relationships/hyperlink" Target="https://elpaso.ttuhsc.edu/research/osp/forms/_documents/Personnel_Worksheet_08-04-2022.pdf"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image" Target="../media/image7.tmp"/><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096699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DFD22-F24A-4B67-93A0-87A74CDA1B19}"/>
              </a:ext>
            </a:extLst>
          </p:cNvPr>
          <p:cNvSpPr>
            <a:spLocks noGrp="1"/>
          </p:cNvSpPr>
          <p:nvPr>
            <p:ph type="title"/>
          </p:nvPr>
        </p:nvSpPr>
        <p:spPr>
          <a:xfrm>
            <a:off x="457200" y="708928"/>
            <a:ext cx="8229600" cy="1143000"/>
          </a:xfrm>
        </p:spPr>
        <p:txBody>
          <a:bodyPr/>
          <a:lstStyle/>
          <a:p>
            <a:r>
              <a:rPr lang="en-US" dirty="0"/>
              <a:t>Example of SP Timeline</a:t>
            </a:r>
          </a:p>
        </p:txBody>
      </p:sp>
      <p:pic>
        <p:nvPicPr>
          <p:cNvPr id="7" name="Picture 6">
            <a:extLst>
              <a:ext uri="{FF2B5EF4-FFF2-40B4-BE49-F238E27FC236}">
                <a16:creationId xmlns:a16="http://schemas.microsoft.com/office/drawing/2014/main" id="{296FABFF-DA82-4509-8C0C-B4F19161219A}"/>
              </a:ext>
            </a:extLst>
          </p:cNvPr>
          <p:cNvPicPr>
            <a:picLocks noChangeAspect="1"/>
          </p:cNvPicPr>
          <p:nvPr/>
        </p:nvPicPr>
        <p:blipFill>
          <a:blip r:embed="rId2"/>
          <a:stretch>
            <a:fillRect/>
          </a:stretch>
        </p:blipFill>
        <p:spPr>
          <a:xfrm>
            <a:off x="1156447" y="1635404"/>
            <a:ext cx="7032812" cy="4264038"/>
          </a:xfrm>
          <a:prstGeom prst="rect">
            <a:avLst/>
          </a:prstGeom>
        </p:spPr>
      </p:pic>
      <p:pic>
        <p:nvPicPr>
          <p:cNvPr id="11" name="Picture 10">
            <a:extLst>
              <a:ext uri="{FF2B5EF4-FFF2-40B4-BE49-F238E27FC236}">
                <a16:creationId xmlns:a16="http://schemas.microsoft.com/office/drawing/2014/main" id="{99B3CA2A-33E7-4F31-A008-CB3ECCC50742}"/>
              </a:ext>
            </a:extLst>
          </p:cNvPr>
          <p:cNvPicPr>
            <a:picLocks noChangeAspect="1"/>
          </p:cNvPicPr>
          <p:nvPr/>
        </p:nvPicPr>
        <p:blipFill>
          <a:blip r:embed="rId3"/>
          <a:stretch>
            <a:fillRect/>
          </a:stretch>
        </p:blipFill>
        <p:spPr>
          <a:xfrm>
            <a:off x="1156447" y="5944113"/>
            <a:ext cx="5127812" cy="844857"/>
          </a:xfrm>
          <a:prstGeom prst="rect">
            <a:avLst/>
          </a:prstGeom>
        </p:spPr>
      </p:pic>
    </p:spTree>
    <p:extLst>
      <p:ext uri="{BB962C8B-B14F-4D97-AF65-F5344CB8AC3E}">
        <p14:creationId xmlns:p14="http://schemas.microsoft.com/office/powerpoint/2010/main" val="39498545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Proposal Submission Policy</a:t>
            </a:r>
            <a:br>
              <a:rPr lang="en-US" sz="3200" b="1" dirty="0"/>
            </a:br>
            <a:r>
              <a:rPr lang="en-US" sz="3200" dirty="0">
                <a:solidFill>
                  <a:srgbClr val="C00000"/>
                </a:solidFill>
              </a:rPr>
              <a:t>10-Business Day Deadline</a:t>
            </a:r>
          </a:p>
        </p:txBody>
      </p:sp>
      <p:sp>
        <p:nvSpPr>
          <p:cNvPr id="3" name="Subtitle 2"/>
          <p:cNvSpPr>
            <a:spLocks noGrp="1"/>
          </p:cNvSpPr>
          <p:nvPr>
            <p:ph idx="1"/>
          </p:nvPr>
        </p:nvSpPr>
        <p:spPr>
          <a:xfrm>
            <a:off x="457200" y="2404872"/>
            <a:ext cx="8229600" cy="4443984"/>
          </a:xfrm>
        </p:spPr>
        <p:txBody>
          <a:bodyPr>
            <a:normAutofit fontScale="70000" lnSpcReduction="20000"/>
          </a:bodyPr>
          <a:lstStyle/>
          <a:p>
            <a:r>
              <a:rPr lang="en-US" sz="2400" dirty="0"/>
              <a:t>PI needs to submit the following files in </a:t>
            </a:r>
            <a:r>
              <a:rPr lang="en-US" sz="2400" b="1" dirty="0"/>
              <a:t>PDF </a:t>
            </a:r>
            <a:r>
              <a:rPr lang="en-US" sz="2400" dirty="0"/>
              <a:t>format (unless otherwise specified by the sponsor guidelines) to SP via email.</a:t>
            </a:r>
          </a:p>
          <a:p>
            <a:pPr lvl="1"/>
            <a:r>
              <a:rPr lang="en-US" sz="1900" b="1" dirty="0"/>
              <a:t>Final </a:t>
            </a:r>
            <a:r>
              <a:rPr lang="en-US" sz="1900" dirty="0"/>
              <a:t>Budget</a:t>
            </a:r>
          </a:p>
          <a:p>
            <a:pPr lvl="1"/>
            <a:r>
              <a:rPr lang="en-US" sz="1900" b="1" dirty="0"/>
              <a:t>Final </a:t>
            </a:r>
            <a:r>
              <a:rPr lang="en-US" sz="1900" dirty="0"/>
              <a:t>Budget Justification</a:t>
            </a:r>
          </a:p>
          <a:p>
            <a:pPr lvl="1"/>
            <a:r>
              <a:rPr lang="en-US" sz="1900" b="1" dirty="0"/>
              <a:t>All</a:t>
            </a:r>
            <a:r>
              <a:rPr lang="en-US" sz="1900" dirty="0"/>
              <a:t> </a:t>
            </a:r>
            <a:r>
              <a:rPr lang="en-US" sz="1900" b="1" dirty="0"/>
              <a:t>final signed </a:t>
            </a:r>
            <a:r>
              <a:rPr lang="en-US" sz="1900" dirty="0"/>
              <a:t>letters of support</a:t>
            </a:r>
          </a:p>
          <a:p>
            <a:pPr lvl="1"/>
            <a:r>
              <a:rPr lang="en-US" sz="1900" b="1" dirty="0"/>
              <a:t>Final </a:t>
            </a:r>
            <a:r>
              <a:rPr lang="en-US" sz="1900" dirty="0"/>
              <a:t>Biosketches for </a:t>
            </a:r>
            <a:r>
              <a:rPr lang="en-US" sz="1900" b="1" dirty="0"/>
              <a:t>all </a:t>
            </a:r>
            <a:r>
              <a:rPr lang="en-US" sz="1900" dirty="0"/>
              <a:t>key personnel along with any others that will be included in the proposal</a:t>
            </a:r>
          </a:p>
          <a:p>
            <a:pPr lvl="1"/>
            <a:r>
              <a:rPr lang="en-US" sz="1900" b="1" dirty="0"/>
              <a:t>Draft</a:t>
            </a:r>
            <a:r>
              <a:rPr lang="en-US" sz="1900" dirty="0"/>
              <a:t> project summary, specific aims or abstract</a:t>
            </a:r>
          </a:p>
          <a:p>
            <a:pPr marL="0" indent="0">
              <a:buNone/>
            </a:pPr>
            <a:endParaRPr lang="en-US" sz="2400" dirty="0"/>
          </a:p>
          <a:p>
            <a:r>
              <a:rPr lang="en-US" sz="2400" dirty="0"/>
              <a:t>Files will be reviewed by SP and uploaded in Cayuse</a:t>
            </a:r>
          </a:p>
          <a:p>
            <a:pPr marL="0" indent="0">
              <a:buNone/>
            </a:pPr>
            <a:endParaRPr lang="en-US" sz="2400" dirty="0"/>
          </a:p>
          <a:p>
            <a:r>
              <a:rPr lang="en-US" sz="2400" dirty="0"/>
              <a:t>Proposal will be submitted for routing in Cayuse within 2 business days of the 10 day deadline.</a:t>
            </a:r>
            <a:endParaRPr lang="en-US" sz="2200" dirty="0"/>
          </a:p>
          <a:p>
            <a:pPr lvl="1"/>
            <a:r>
              <a:rPr lang="en-US" sz="2000" dirty="0">
                <a:solidFill>
                  <a:srgbClr val="C00000"/>
                </a:solidFill>
              </a:rPr>
              <a:t>Department Chairs and required approvers may review and approve the proposal once these files have been uploaded in Cayuse or they may choose to wait until the 5-business day deadline when all final files are uploaded</a:t>
            </a:r>
          </a:p>
          <a:p>
            <a:pPr lvl="1"/>
            <a:r>
              <a:rPr lang="en-US" sz="2000" dirty="0">
                <a:solidFill>
                  <a:srgbClr val="0000CC"/>
                </a:solidFill>
              </a:rPr>
              <a:t>Lately, because SP is waiting for files, department chairs may be asked to approve later. Please help us improve this.</a:t>
            </a:r>
          </a:p>
          <a:p>
            <a:pPr lvl="1"/>
            <a:r>
              <a:rPr lang="en-US" sz="2000" dirty="0">
                <a:solidFill>
                  <a:srgbClr val="0000CC"/>
                </a:solidFill>
              </a:rPr>
              <a:t>Also, please keep in mind that for private/foundation proposals, only FINAL Approved files by both SP and IA will be uploaded for routing.</a:t>
            </a:r>
          </a:p>
          <a:p>
            <a:endParaRPr lang="en-US" dirty="0"/>
          </a:p>
        </p:txBody>
      </p:sp>
    </p:spTree>
    <p:extLst>
      <p:ext uri="{BB962C8B-B14F-4D97-AF65-F5344CB8AC3E}">
        <p14:creationId xmlns:p14="http://schemas.microsoft.com/office/powerpoint/2010/main" val="22389827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Proposal Submission Policy</a:t>
            </a:r>
            <a:br>
              <a:rPr lang="en-US" sz="3200" b="1" dirty="0"/>
            </a:br>
            <a:r>
              <a:rPr lang="en-US" sz="3200" dirty="0">
                <a:solidFill>
                  <a:srgbClr val="C00000"/>
                </a:solidFill>
              </a:rPr>
              <a:t>5-Business Day Deadline</a:t>
            </a:r>
          </a:p>
        </p:txBody>
      </p:sp>
      <p:sp>
        <p:nvSpPr>
          <p:cNvPr id="3" name="Subtitle 2"/>
          <p:cNvSpPr>
            <a:spLocks noGrp="1"/>
          </p:cNvSpPr>
          <p:nvPr>
            <p:ph idx="1"/>
          </p:nvPr>
        </p:nvSpPr>
        <p:spPr>
          <a:xfrm>
            <a:off x="457200" y="2264305"/>
            <a:ext cx="8229600" cy="4456535"/>
          </a:xfrm>
        </p:spPr>
        <p:txBody>
          <a:bodyPr>
            <a:normAutofit fontScale="77500" lnSpcReduction="20000"/>
          </a:bodyPr>
          <a:lstStyle/>
          <a:p>
            <a:r>
              <a:rPr lang="en-US" sz="2900" dirty="0"/>
              <a:t>PI submits all remaining </a:t>
            </a:r>
            <a:r>
              <a:rPr lang="en-US" sz="2900" b="1" dirty="0"/>
              <a:t>final </a:t>
            </a:r>
            <a:r>
              <a:rPr lang="en-US" sz="2900" dirty="0"/>
              <a:t>files in </a:t>
            </a:r>
            <a:r>
              <a:rPr lang="en-US" sz="2900" b="1" dirty="0"/>
              <a:t>PDF </a:t>
            </a:r>
            <a:r>
              <a:rPr lang="en-US" sz="2900" dirty="0"/>
              <a:t>format (unless otherwise specified by the sponsor guidelines) to SP via email.</a:t>
            </a:r>
          </a:p>
          <a:p>
            <a:pPr marL="0" indent="0">
              <a:buNone/>
            </a:pPr>
            <a:endParaRPr lang="en-US" sz="2900" dirty="0"/>
          </a:p>
          <a:p>
            <a:r>
              <a:rPr lang="en-US" sz="2900" dirty="0"/>
              <a:t>SP will review </a:t>
            </a:r>
            <a:r>
              <a:rPr lang="en-US" sz="2900" b="1" dirty="0"/>
              <a:t>final</a:t>
            </a:r>
            <a:r>
              <a:rPr lang="en-US" sz="2900" dirty="0"/>
              <a:t> files and upload them in Cayuse</a:t>
            </a:r>
          </a:p>
          <a:p>
            <a:pPr marL="0" indent="0">
              <a:buNone/>
            </a:pPr>
            <a:endParaRPr lang="en-US" sz="2900" dirty="0"/>
          </a:p>
          <a:p>
            <a:r>
              <a:rPr lang="en-US" sz="2900" dirty="0"/>
              <a:t>If any edits are </a:t>
            </a:r>
            <a:r>
              <a:rPr lang="en-US" sz="2900" b="1" dirty="0"/>
              <a:t>required</a:t>
            </a:r>
            <a:r>
              <a:rPr lang="en-US" sz="2900" dirty="0"/>
              <a:t>, SP will advise the PI of the changes needed</a:t>
            </a:r>
          </a:p>
          <a:p>
            <a:pPr marL="0" indent="0">
              <a:buNone/>
            </a:pPr>
            <a:endParaRPr lang="en-US" sz="2900" b="1" dirty="0"/>
          </a:p>
          <a:p>
            <a:r>
              <a:rPr lang="en-US" sz="2900" dirty="0"/>
              <a:t>If institutional approvals have not yet been received, SP will send a reminder to the department chair and required approvers asking them to approve the proposal. Our goal is to have the proposal approved no later than 2-business days before the sponsor deadline</a:t>
            </a:r>
          </a:p>
          <a:p>
            <a:pPr marL="457200" lvl="1" indent="0">
              <a:buNone/>
            </a:pPr>
            <a:endParaRPr lang="en-US" sz="1600" dirty="0"/>
          </a:p>
          <a:p>
            <a:pPr marL="0" indent="0">
              <a:buNone/>
            </a:pPr>
            <a:endParaRPr lang="en-US" sz="2000" dirty="0"/>
          </a:p>
          <a:p>
            <a:endParaRPr lang="en-US" dirty="0"/>
          </a:p>
        </p:txBody>
      </p:sp>
    </p:spTree>
    <p:extLst>
      <p:ext uri="{BB962C8B-B14F-4D97-AF65-F5344CB8AC3E}">
        <p14:creationId xmlns:p14="http://schemas.microsoft.com/office/powerpoint/2010/main" val="20130184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Proposal Submission Policy</a:t>
            </a:r>
            <a:br>
              <a:rPr lang="en-US" sz="3200" b="1" dirty="0"/>
            </a:br>
            <a:r>
              <a:rPr lang="en-US" sz="3200" dirty="0">
                <a:solidFill>
                  <a:srgbClr val="C00000"/>
                </a:solidFill>
              </a:rPr>
              <a:t>2-Business Day Deadline</a:t>
            </a:r>
          </a:p>
        </p:txBody>
      </p:sp>
      <p:sp>
        <p:nvSpPr>
          <p:cNvPr id="3" name="Subtitle 2"/>
          <p:cNvSpPr>
            <a:spLocks noGrp="1"/>
          </p:cNvSpPr>
          <p:nvPr>
            <p:ph idx="1"/>
          </p:nvPr>
        </p:nvSpPr>
        <p:spPr>
          <a:xfrm>
            <a:off x="457200" y="2468880"/>
            <a:ext cx="8229600" cy="4251960"/>
          </a:xfrm>
        </p:spPr>
        <p:txBody>
          <a:bodyPr>
            <a:normAutofit fontScale="92500" lnSpcReduction="10000"/>
          </a:bodyPr>
          <a:lstStyle/>
          <a:p>
            <a:r>
              <a:rPr lang="en-US" sz="1800" dirty="0"/>
              <a:t>PI submits </a:t>
            </a:r>
            <a:r>
              <a:rPr lang="en-US" sz="1800" b="1" dirty="0"/>
              <a:t>final </a:t>
            </a:r>
            <a:r>
              <a:rPr lang="en-US" sz="1800" dirty="0"/>
              <a:t>project description (specific aims, project narrative and references cited) in </a:t>
            </a:r>
            <a:r>
              <a:rPr lang="en-US" sz="1800" b="1" dirty="0"/>
              <a:t>PDF </a:t>
            </a:r>
            <a:r>
              <a:rPr lang="en-US" sz="1800" dirty="0"/>
              <a:t>format (unless otherwise specified by the sponsor guidelines) to SP via email.</a:t>
            </a:r>
          </a:p>
          <a:p>
            <a:pPr marL="0" indent="0">
              <a:buNone/>
            </a:pPr>
            <a:endParaRPr lang="en-US" sz="1400" dirty="0"/>
          </a:p>
          <a:p>
            <a:r>
              <a:rPr lang="en-US" sz="1800" dirty="0"/>
              <a:t>SP will finalize the proposal in Cayuse and ensure all institutional approvals have been received</a:t>
            </a:r>
          </a:p>
          <a:p>
            <a:pPr marL="0" indent="0">
              <a:buNone/>
            </a:pPr>
            <a:endParaRPr lang="en-US" sz="1400" dirty="0"/>
          </a:p>
          <a:p>
            <a:r>
              <a:rPr lang="en-US" sz="1800" dirty="0"/>
              <a:t>SP will submit the proposal to the sponsor 1 business day prior to the sponsor deadline or when required provide a transmittal letter authorizing an additional submitter</a:t>
            </a:r>
          </a:p>
          <a:p>
            <a:pPr marL="0" indent="0">
              <a:buNone/>
            </a:pPr>
            <a:endParaRPr lang="en-US" sz="1400" dirty="0"/>
          </a:p>
          <a:p>
            <a:r>
              <a:rPr lang="en-US" sz="1800" b="1" dirty="0"/>
              <a:t>Note: </a:t>
            </a:r>
            <a:r>
              <a:rPr lang="en-US" sz="1800" dirty="0"/>
              <a:t> If the proposal must be </a:t>
            </a:r>
            <a:r>
              <a:rPr lang="en-US" sz="1800" b="1" dirty="0"/>
              <a:t>mailed</a:t>
            </a:r>
            <a:r>
              <a:rPr lang="en-US" sz="1800" dirty="0"/>
              <a:t>, the deadline will be </a:t>
            </a:r>
            <a:r>
              <a:rPr lang="en-US" sz="1800" b="1" dirty="0"/>
              <a:t>3-business days </a:t>
            </a:r>
            <a:r>
              <a:rPr lang="en-US" sz="1800" dirty="0"/>
              <a:t>instead of 2 and the proposal will be mailed 2 business days prior to the sponsor deadline</a:t>
            </a:r>
          </a:p>
          <a:p>
            <a:pPr marL="0" indent="0">
              <a:buNone/>
            </a:pPr>
            <a:endParaRPr lang="en-US" sz="1800" b="1" dirty="0"/>
          </a:p>
          <a:p>
            <a:r>
              <a:rPr lang="en-US" sz="1800" b="1" dirty="0" err="1">
                <a:solidFill>
                  <a:srgbClr val="FF0000"/>
                </a:solidFill>
              </a:rPr>
              <a:t>Note:The</a:t>
            </a:r>
            <a:r>
              <a:rPr lang="en-US" sz="1800" b="1" dirty="0">
                <a:solidFill>
                  <a:srgbClr val="FF0000"/>
                </a:solidFill>
              </a:rPr>
              <a:t> Office of Research and Office Institutional Advancement (for private/foundation), reserve the authority to not approve a proposal for submission.</a:t>
            </a:r>
          </a:p>
          <a:p>
            <a:pPr lvl="1"/>
            <a:r>
              <a:rPr lang="en-US" sz="1500" b="1" dirty="0">
                <a:solidFill>
                  <a:srgbClr val="FF0000"/>
                </a:solidFill>
              </a:rPr>
              <a:t>Ex: Extremely late submissions that are still pending many files</a:t>
            </a:r>
          </a:p>
          <a:p>
            <a:pPr marL="0" indent="0">
              <a:buNone/>
            </a:pPr>
            <a:endParaRPr lang="en-US" sz="2000" dirty="0"/>
          </a:p>
          <a:p>
            <a:endParaRPr lang="en-US" dirty="0"/>
          </a:p>
        </p:txBody>
      </p:sp>
    </p:spTree>
    <p:extLst>
      <p:ext uri="{BB962C8B-B14F-4D97-AF65-F5344CB8AC3E}">
        <p14:creationId xmlns:p14="http://schemas.microsoft.com/office/powerpoint/2010/main" val="20864751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21305"/>
            <a:ext cx="8229600" cy="878946"/>
          </a:xfrm>
        </p:spPr>
        <p:txBody>
          <a:bodyPr>
            <a:noAutofit/>
          </a:bodyPr>
          <a:lstStyle/>
          <a:p>
            <a:r>
              <a:rPr lang="en-US" sz="3200" b="1" dirty="0">
                <a:effectLst>
                  <a:outerShdw blurRad="38100" dist="38100" dir="2700000" algn="tl">
                    <a:srgbClr val="000000">
                      <a:alpha val="43137"/>
                    </a:srgbClr>
                  </a:outerShdw>
                </a:effectLst>
              </a:rPr>
              <a:t>Proposal Submission Tips</a:t>
            </a:r>
          </a:p>
        </p:txBody>
      </p:sp>
      <p:sp>
        <p:nvSpPr>
          <p:cNvPr id="3" name="Subtitle 2"/>
          <p:cNvSpPr>
            <a:spLocks noGrp="1"/>
          </p:cNvSpPr>
          <p:nvPr>
            <p:ph idx="1"/>
          </p:nvPr>
        </p:nvSpPr>
        <p:spPr>
          <a:xfrm>
            <a:off x="457200" y="2115626"/>
            <a:ext cx="8229600" cy="3708459"/>
          </a:xfrm>
        </p:spPr>
        <p:txBody>
          <a:bodyPr>
            <a:noAutofit/>
          </a:bodyPr>
          <a:lstStyle/>
          <a:p>
            <a:r>
              <a:rPr lang="en-US" sz="2000" dirty="0"/>
              <a:t>The earlier the better! Please help us help you.</a:t>
            </a:r>
          </a:p>
          <a:p>
            <a:endParaRPr lang="en-US" sz="2000" dirty="0"/>
          </a:p>
          <a:p>
            <a:r>
              <a:rPr lang="en-US" sz="2000" dirty="0"/>
              <a:t>Know the SP Proposal Submission Policy</a:t>
            </a:r>
          </a:p>
          <a:p>
            <a:endParaRPr lang="en-US" sz="2000" dirty="0"/>
          </a:p>
          <a:p>
            <a:r>
              <a:rPr lang="en-US" sz="2000" dirty="0"/>
              <a:t>Read the sponsor guidelines </a:t>
            </a:r>
            <a:r>
              <a:rPr lang="en-US" sz="2000" b="1" dirty="0"/>
              <a:t>prior</a:t>
            </a:r>
            <a:r>
              <a:rPr lang="en-US" sz="2000" dirty="0"/>
              <a:t> to completing the Cayuse record</a:t>
            </a:r>
          </a:p>
          <a:p>
            <a:pPr lvl="1"/>
            <a:r>
              <a:rPr lang="en-US" sz="1600" dirty="0"/>
              <a:t>Ensure you meet the sponsor’s eligibility requirements</a:t>
            </a:r>
          </a:p>
          <a:p>
            <a:pPr lvl="1"/>
            <a:r>
              <a:rPr lang="en-US" sz="1600" dirty="0"/>
              <a:t>Ensure your project meets the sponsor’s funding purpose and requirements</a:t>
            </a:r>
          </a:p>
          <a:p>
            <a:pPr lvl="1"/>
            <a:r>
              <a:rPr lang="en-US" sz="1600" dirty="0"/>
              <a:t>Discuss with your Chair/Dean (effort %, cost share, collaborations)</a:t>
            </a:r>
          </a:p>
          <a:p>
            <a:pPr marL="457200" lvl="1" indent="0">
              <a:buNone/>
            </a:pPr>
            <a:endParaRPr lang="en-US" sz="2000" dirty="0"/>
          </a:p>
          <a:p>
            <a:r>
              <a:rPr lang="en-US" sz="2000" dirty="0"/>
              <a:t>Unsure or have questions?</a:t>
            </a:r>
          </a:p>
          <a:p>
            <a:pPr lvl="1"/>
            <a:r>
              <a:rPr lang="en-US" sz="1600" dirty="0"/>
              <a:t>Reach out to SP or check our website for available guides and resources</a:t>
            </a:r>
          </a:p>
        </p:txBody>
      </p:sp>
    </p:spTree>
    <p:extLst>
      <p:ext uri="{BB962C8B-B14F-4D97-AF65-F5344CB8AC3E}">
        <p14:creationId xmlns:p14="http://schemas.microsoft.com/office/powerpoint/2010/main" val="40680536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21305"/>
            <a:ext cx="8229600" cy="506327"/>
          </a:xfrm>
        </p:spPr>
        <p:txBody>
          <a:bodyPr>
            <a:noAutofit/>
          </a:bodyPr>
          <a:lstStyle/>
          <a:p>
            <a:r>
              <a:rPr lang="en-US" sz="3200" b="1" dirty="0">
                <a:effectLst>
                  <a:outerShdw blurRad="38100" dist="38100" dir="2700000" algn="tl">
                    <a:srgbClr val="000000">
                      <a:alpha val="43137"/>
                    </a:srgbClr>
                  </a:outerShdw>
                </a:effectLst>
              </a:rPr>
              <a:t>Our Team</a:t>
            </a:r>
          </a:p>
        </p:txBody>
      </p:sp>
      <p:sp>
        <p:nvSpPr>
          <p:cNvPr id="3" name="Content Placeholder 2"/>
          <p:cNvSpPr>
            <a:spLocks noGrp="1"/>
          </p:cNvSpPr>
          <p:nvPr>
            <p:ph sz="half" idx="1"/>
          </p:nvPr>
        </p:nvSpPr>
        <p:spPr>
          <a:xfrm>
            <a:off x="457200" y="1929384"/>
            <a:ext cx="4038600" cy="4773167"/>
          </a:xfrm>
        </p:spPr>
        <p:txBody>
          <a:bodyPr>
            <a:normAutofit/>
          </a:bodyPr>
          <a:lstStyle/>
          <a:p>
            <a:pPr marL="0" indent="0" algn="ctr">
              <a:spcBef>
                <a:spcPts val="0"/>
              </a:spcBef>
              <a:buNone/>
            </a:pPr>
            <a:endParaRPr lang="en-US" sz="1800" b="1" dirty="0"/>
          </a:p>
          <a:p>
            <a:pPr marL="0" indent="0" algn="ctr">
              <a:spcBef>
                <a:spcPts val="0"/>
              </a:spcBef>
              <a:buNone/>
            </a:pPr>
            <a:r>
              <a:rPr lang="en-US" sz="1800" b="1" dirty="0"/>
              <a:t>Esmeralda Zazueta</a:t>
            </a:r>
          </a:p>
          <a:p>
            <a:pPr marL="0" indent="0" algn="ctr">
              <a:spcBef>
                <a:spcPts val="0"/>
              </a:spcBef>
              <a:buNone/>
            </a:pPr>
            <a:r>
              <a:rPr lang="en-US" sz="1600" dirty="0"/>
              <a:t>Director</a:t>
            </a:r>
          </a:p>
          <a:p>
            <a:pPr marL="0" indent="0" algn="ctr">
              <a:spcBef>
                <a:spcPts val="0"/>
              </a:spcBef>
              <a:buNone/>
            </a:pPr>
            <a:r>
              <a:rPr lang="en-US" sz="1600" dirty="0">
                <a:hlinkClick r:id="rId2"/>
              </a:rPr>
              <a:t>ezazueta@ttuhsc.edu</a:t>
            </a:r>
            <a:endParaRPr lang="en-US" sz="1600" dirty="0"/>
          </a:p>
          <a:p>
            <a:pPr marL="0" indent="0" algn="ctr">
              <a:spcBef>
                <a:spcPts val="0"/>
              </a:spcBef>
              <a:buNone/>
            </a:pPr>
            <a:endParaRPr lang="en-US" sz="1400" dirty="0"/>
          </a:p>
          <a:p>
            <a:pPr marL="0" indent="0" algn="ctr">
              <a:spcBef>
                <a:spcPts val="0"/>
              </a:spcBef>
              <a:buNone/>
            </a:pPr>
            <a:endParaRPr lang="en-US" sz="1400" dirty="0"/>
          </a:p>
          <a:p>
            <a:pPr marL="0" indent="0" algn="ctr">
              <a:spcBef>
                <a:spcPts val="0"/>
              </a:spcBef>
              <a:buNone/>
            </a:pPr>
            <a:r>
              <a:rPr lang="en-US" sz="1800" b="1" dirty="0"/>
              <a:t>VACANT</a:t>
            </a:r>
          </a:p>
          <a:p>
            <a:pPr marL="0" indent="0" algn="ctr">
              <a:spcBef>
                <a:spcPts val="0"/>
              </a:spcBef>
              <a:buNone/>
            </a:pPr>
            <a:r>
              <a:rPr lang="en-US" sz="1600" dirty="0"/>
              <a:t>Research Administrator III</a:t>
            </a:r>
          </a:p>
          <a:p>
            <a:pPr marL="0" indent="0" algn="ctr">
              <a:spcBef>
                <a:spcPts val="0"/>
              </a:spcBef>
              <a:buNone/>
            </a:pPr>
            <a:r>
              <a:rPr lang="en-US" sz="1600" dirty="0">
                <a:hlinkClick r:id="rId3"/>
              </a:rPr>
              <a:t>Luis22.Garcia@ttuhsc.edu</a:t>
            </a:r>
            <a:endParaRPr lang="en-US" sz="1600" dirty="0"/>
          </a:p>
          <a:p>
            <a:pPr marL="0" indent="0" algn="ctr">
              <a:spcBef>
                <a:spcPts val="0"/>
              </a:spcBef>
              <a:buNone/>
            </a:pPr>
            <a:endParaRPr lang="en-US" sz="1400" dirty="0"/>
          </a:p>
          <a:p>
            <a:pPr marL="0" indent="0">
              <a:spcBef>
                <a:spcPts val="0"/>
              </a:spcBef>
              <a:buNone/>
            </a:pPr>
            <a:endParaRPr lang="en-US" sz="1400" dirty="0"/>
          </a:p>
          <a:p>
            <a:pPr marL="0" indent="0" algn="ctr">
              <a:spcBef>
                <a:spcPts val="0"/>
              </a:spcBef>
              <a:buNone/>
            </a:pPr>
            <a:r>
              <a:rPr lang="en-US" sz="1800" b="1" dirty="0"/>
              <a:t>VACANT</a:t>
            </a:r>
          </a:p>
          <a:p>
            <a:pPr marL="0" indent="0" algn="ctr">
              <a:spcBef>
                <a:spcPts val="0"/>
              </a:spcBef>
              <a:buNone/>
            </a:pPr>
            <a:r>
              <a:rPr lang="en-US" sz="1600" dirty="0"/>
              <a:t>Research Administrator I</a:t>
            </a:r>
          </a:p>
          <a:p>
            <a:pPr marL="0" indent="0" algn="ctr">
              <a:spcBef>
                <a:spcPts val="0"/>
              </a:spcBef>
              <a:buNone/>
            </a:pPr>
            <a:r>
              <a:rPr lang="en-US" sz="1600" dirty="0">
                <a:hlinkClick r:id="rId4"/>
              </a:rPr>
              <a:t>@ttuhsc.edu</a:t>
            </a:r>
            <a:endParaRPr lang="en-US" sz="1600" dirty="0"/>
          </a:p>
          <a:p>
            <a:pPr marL="0" indent="0">
              <a:buNone/>
            </a:pPr>
            <a:endParaRPr lang="en-US" sz="1600" dirty="0"/>
          </a:p>
          <a:p>
            <a:pPr marL="0" indent="0">
              <a:buNone/>
            </a:pPr>
            <a:endParaRPr lang="en-US" dirty="0"/>
          </a:p>
        </p:txBody>
      </p:sp>
      <p:sp>
        <p:nvSpPr>
          <p:cNvPr id="4" name="Content Placeholder 3"/>
          <p:cNvSpPr>
            <a:spLocks noGrp="1"/>
          </p:cNvSpPr>
          <p:nvPr>
            <p:ph sz="half" idx="2"/>
          </p:nvPr>
        </p:nvSpPr>
        <p:spPr>
          <a:xfrm>
            <a:off x="4648200" y="1929384"/>
            <a:ext cx="4038600" cy="4196779"/>
          </a:xfrm>
        </p:spPr>
        <p:txBody>
          <a:bodyPr>
            <a:normAutofit/>
          </a:bodyPr>
          <a:lstStyle/>
          <a:p>
            <a:pPr marL="0" indent="0" algn="ctr">
              <a:spcBef>
                <a:spcPts val="0"/>
              </a:spcBef>
              <a:buNone/>
            </a:pPr>
            <a:endParaRPr lang="en-US" sz="1800" dirty="0"/>
          </a:p>
          <a:p>
            <a:pPr marL="0" indent="0" algn="ctr">
              <a:spcBef>
                <a:spcPts val="0"/>
              </a:spcBef>
              <a:buNone/>
            </a:pPr>
            <a:r>
              <a:rPr lang="en-US" sz="1800" b="1" dirty="0"/>
              <a:t>Leslie Casas</a:t>
            </a:r>
          </a:p>
          <a:p>
            <a:pPr marL="0" indent="0" algn="ctr">
              <a:spcBef>
                <a:spcPts val="0"/>
              </a:spcBef>
              <a:buNone/>
            </a:pPr>
            <a:r>
              <a:rPr lang="en-US" sz="1600" dirty="0"/>
              <a:t>Director</a:t>
            </a:r>
          </a:p>
          <a:p>
            <a:pPr marL="0" indent="0" algn="ctr">
              <a:spcBef>
                <a:spcPts val="0"/>
              </a:spcBef>
              <a:buNone/>
            </a:pPr>
            <a:r>
              <a:rPr lang="en-US" sz="1600" dirty="0">
                <a:hlinkClick r:id="rId5"/>
              </a:rPr>
              <a:t>leslie.casas@ttuhsc.edu</a:t>
            </a:r>
            <a:endParaRPr lang="en-US" sz="1600" dirty="0"/>
          </a:p>
          <a:p>
            <a:pPr marL="0" indent="0" algn="ctr">
              <a:spcBef>
                <a:spcPts val="0"/>
              </a:spcBef>
              <a:buNone/>
            </a:pPr>
            <a:endParaRPr lang="en-US" sz="1400" dirty="0"/>
          </a:p>
          <a:p>
            <a:pPr marL="0" indent="0" algn="ctr">
              <a:spcBef>
                <a:spcPts val="0"/>
              </a:spcBef>
              <a:buNone/>
            </a:pPr>
            <a:endParaRPr lang="en-US" sz="1400" dirty="0"/>
          </a:p>
          <a:p>
            <a:pPr marL="0" indent="0" algn="ctr">
              <a:spcBef>
                <a:spcPts val="0"/>
              </a:spcBef>
              <a:buNone/>
            </a:pPr>
            <a:r>
              <a:rPr lang="en-US" sz="1800" b="1" dirty="0"/>
              <a:t>Cecy Rodriguez</a:t>
            </a:r>
          </a:p>
          <a:p>
            <a:pPr marL="0" indent="0" algn="ctr">
              <a:spcBef>
                <a:spcPts val="0"/>
              </a:spcBef>
              <a:buNone/>
            </a:pPr>
            <a:r>
              <a:rPr lang="en-US" sz="1600" dirty="0"/>
              <a:t>Research Administrator II</a:t>
            </a:r>
          </a:p>
          <a:p>
            <a:pPr marL="0" indent="0" algn="ctr">
              <a:spcBef>
                <a:spcPts val="0"/>
              </a:spcBef>
              <a:buNone/>
            </a:pPr>
            <a:r>
              <a:rPr lang="en-US" sz="1600" dirty="0">
                <a:hlinkClick r:id="rId6"/>
              </a:rPr>
              <a:t>cecy.rodriguez@ttuhsc.edu</a:t>
            </a:r>
            <a:endParaRPr lang="en-US" sz="1600" dirty="0"/>
          </a:p>
          <a:p>
            <a:pPr marL="0" indent="0" algn="ctr">
              <a:spcBef>
                <a:spcPts val="0"/>
              </a:spcBef>
              <a:buNone/>
            </a:pPr>
            <a:endParaRPr lang="en-US" sz="1400" dirty="0"/>
          </a:p>
          <a:p>
            <a:pPr marL="0" indent="0" algn="ctr">
              <a:spcBef>
                <a:spcPts val="0"/>
              </a:spcBef>
              <a:buNone/>
            </a:pPr>
            <a:endParaRPr lang="en-US" sz="1400" dirty="0"/>
          </a:p>
          <a:p>
            <a:pPr marL="0" indent="0" algn="ctr">
              <a:spcBef>
                <a:spcPts val="0"/>
              </a:spcBef>
              <a:buNone/>
            </a:pPr>
            <a:r>
              <a:rPr lang="en-US" sz="1800" b="1" dirty="0"/>
              <a:t>Joshua Rayner</a:t>
            </a:r>
          </a:p>
          <a:p>
            <a:pPr marL="0" indent="0" algn="ctr">
              <a:spcBef>
                <a:spcPts val="0"/>
              </a:spcBef>
              <a:buNone/>
            </a:pPr>
            <a:r>
              <a:rPr lang="en-US" sz="1600" dirty="0"/>
              <a:t>Research Administrator II</a:t>
            </a:r>
          </a:p>
          <a:p>
            <a:pPr marL="0" indent="0" algn="ctr">
              <a:spcBef>
                <a:spcPts val="0"/>
              </a:spcBef>
              <a:buNone/>
            </a:pPr>
            <a:r>
              <a:rPr lang="en-US" sz="1600" dirty="0">
                <a:hlinkClick r:id="rId7"/>
              </a:rPr>
              <a:t>jrayner@ttuhsc.edu</a:t>
            </a:r>
            <a:endParaRPr lang="en-US" sz="1600" dirty="0"/>
          </a:p>
          <a:p>
            <a:pPr marL="0" indent="0" algn="ctr">
              <a:buNone/>
            </a:pPr>
            <a:endParaRPr lang="en-US" sz="1800" dirty="0"/>
          </a:p>
        </p:txBody>
      </p:sp>
    </p:spTree>
    <p:extLst>
      <p:ext uri="{BB962C8B-B14F-4D97-AF65-F5344CB8AC3E}">
        <p14:creationId xmlns:p14="http://schemas.microsoft.com/office/powerpoint/2010/main" val="9840357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research support">
            <a:extLst>
              <a:ext uri="{FF2B5EF4-FFF2-40B4-BE49-F238E27FC236}">
                <a16:creationId xmlns:a16="http://schemas.microsoft.com/office/drawing/2014/main" id="{AC997131-F1C0-497F-BBB6-2F02B0C539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1094" y="2191792"/>
            <a:ext cx="5926040" cy="3150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85562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00545" y="5794910"/>
            <a:ext cx="7916844" cy="584775"/>
          </a:xfrm>
          <a:prstGeom prst="rect">
            <a:avLst/>
          </a:prstGeom>
          <a:noFill/>
        </p:spPr>
        <p:txBody>
          <a:bodyPr wrap="square" rtlCol="0">
            <a:spAutoFit/>
          </a:bodyPr>
          <a:lstStyle/>
          <a:p>
            <a:pPr algn="ctr"/>
            <a:r>
              <a:rPr lang="en-US" sz="3200" dirty="0">
                <a:solidFill>
                  <a:schemeClr val="bg1"/>
                </a:solidFill>
                <a:latin typeface="Archer Medium"/>
                <a:cs typeface="Archer Medium"/>
              </a:rPr>
              <a:t>Services and Resources</a:t>
            </a:r>
          </a:p>
        </p:txBody>
      </p:sp>
      <p:sp>
        <p:nvSpPr>
          <p:cNvPr id="4" name="TextBox 3"/>
          <p:cNvSpPr txBox="1"/>
          <p:nvPr/>
        </p:nvSpPr>
        <p:spPr>
          <a:xfrm>
            <a:off x="1625600" y="4798646"/>
            <a:ext cx="6010031" cy="461665"/>
          </a:xfrm>
          <a:prstGeom prst="rect">
            <a:avLst/>
          </a:prstGeom>
          <a:noFill/>
        </p:spPr>
        <p:txBody>
          <a:bodyPr wrap="square" rtlCol="0">
            <a:spAutoFit/>
          </a:bodyPr>
          <a:lstStyle/>
          <a:p>
            <a:pPr algn="ctr"/>
            <a:r>
              <a:rPr lang="en-US" sz="2400" dirty="0">
                <a:solidFill>
                  <a:schemeClr val="bg1"/>
                </a:solidFill>
              </a:rPr>
              <a:t>Office of Institutional Advancement</a:t>
            </a:r>
          </a:p>
        </p:txBody>
      </p:sp>
    </p:spTree>
    <p:extLst>
      <p:ext uri="{BB962C8B-B14F-4D97-AF65-F5344CB8AC3E}">
        <p14:creationId xmlns:p14="http://schemas.microsoft.com/office/powerpoint/2010/main" val="19686169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F3201-0C72-8C41-A19D-8EE9971CB791}"/>
              </a:ext>
            </a:extLst>
          </p:cNvPr>
          <p:cNvSpPr>
            <a:spLocks noGrp="1"/>
          </p:cNvSpPr>
          <p:nvPr>
            <p:ph type="ctrTitle"/>
          </p:nvPr>
        </p:nvSpPr>
        <p:spPr>
          <a:xfrm>
            <a:off x="649735" y="1072985"/>
            <a:ext cx="7772400" cy="828365"/>
          </a:xfrm>
        </p:spPr>
        <p:txBody>
          <a:bodyPr>
            <a:normAutofit/>
          </a:bodyPr>
          <a:lstStyle/>
          <a:p>
            <a:r>
              <a:rPr lang="en-US" b="1" dirty="0">
                <a:latin typeface="Gotham Black Regular" panose="02000603040000020004" pitchFamily="2" charset="0"/>
              </a:rPr>
              <a:t>Mission Statement</a:t>
            </a:r>
          </a:p>
        </p:txBody>
      </p:sp>
      <p:sp>
        <p:nvSpPr>
          <p:cNvPr id="3" name="Subtitle 2">
            <a:extLst>
              <a:ext uri="{FF2B5EF4-FFF2-40B4-BE49-F238E27FC236}">
                <a16:creationId xmlns:a16="http://schemas.microsoft.com/office/drawing/2014/main" id="{FFE264C1-2386-6C41-AE86-19490E66EBF2}"/>
              </a:ext>
            </a:extLst>
          </p:cNvPr>
          <p:cNvSpPr>
            <a:spLocks noGrp="1"/>
          </p:cNvSpPr>
          <p:nvPr>
            <p:ph type="subTitle" idx="1"/>
          </p:nvPr>
        </p:nvSpPr>
        <p:spPr>
          <a:xfrm>
            <a:off x="576648" y="2166552"/>
            <a:ext cx="8097795" cy="4112369"/>
          </a:xfrm>
        </p:spPr>
        <p:txBody>
          <a:bodyPr>
            <a:noAutofit/>
          </a:bodyPr>
          <a:lstStyle/>
          <a:p>
            <a:pPr algn="just"/>
            <a:r>
              <a:rPr lang="en-US" sz="2400" b="1" dirty="0">
                <a:solidFill>
                  <a:schemeClr val="tx1"/>
                </a:solidFill>
              </a:rPr>
              <a:t>The mission of the Office of Institutional Advancement (IA) is to foster the institutional vision of improving patient care, education and research through stewardship of current and potential donors and engaging public relations. </a:t>
            </a:r>
          </a:p>
          <a:p>
            <a:endParaRPr lang="en-US" sz="2400" b="1" dirty="0">
              <a:solidFill>
                <a:schemeClr val="tx1"/>
              </a:solidFill>
            </a:endParaRPr>
          </a:p>
          <a:p>
            <a:r>
              <a:rPr lang="en-US" sz="2400" b="1" dirty="0">
                <a:solidFill>
                  <a:schemeClr val="tx1"/>
                </a:solidFill>
              </a:rPr>
              <a:t>Vice President for Institutional Advancement</a:t>
            </a:r>
          </a:p>
          <a:p>
            <a:r>
              <a:rPr lang="en-US" sz="2400" b="1" dirty="0">
                <a:solidFill>
                  <a:schemeClr val="tx1"/>
                </a:solidFill>
              </a:rPr>
              <a:t>Andrea Tawney, Ph.D.</a:t>
            </a:r>
          </a:p>
          <a:p>
            <a:pPr algn="l"/>
            <a:endParaRPr lang="en-US" sz="2400" dirty="0">
              <a:solidFill>
                <a:schemeClr val="tx1"/>
              </a:solidFill>
              <a:latin typeface="Archer Medium"/>
            </a:endParaRPr>
          </a:p>
        </p:txBody>
      </p:sp>
    </p:spTree>
    <p:extLst>
      <p:ext uri="{BB962C8B-B14F-4D97-AF65-F5344CB8AC3E}">
        <p14:creationId xmlns:p14="http://schemas.microsoft.com/office/powerpoint/2010/main" val="37709241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F3201-0C72-8C41-A19D-8EE9971CB791}"/>
              </a:ext>
            </a:extLst>
          </p:cNvPr>
          <p:cNvSpPr>
            <a:spLocks noGrp="1"/>
          </p:cNvSpPr>
          <p:nvPr>
            <p:ph type="ctrTitle"/>
          </p:nvPr>
        </p:nvSpPr>
        <p:spPr>
          <a:xfrm>
            <a:off x="649735" y="1072985"/>
            <a:ext cx="7772400" cy="828365"/>
          </a:xfrm>
        </p:spPr>
        <p:txBody>
          <a:bodyPr>
            <a:normAutofit/>
          </a:bodyPr>
          <a:lstStyle/>
          <a:p>
            <a:r>
              <a:rPr lang="en-US" b="1" dirty="0">
                <a:latin typeface="Gotham Black Regular" panose="02000603040000020004" pitchFamily="2" charset="0"/>
              </a:rPr>
              <a:t>IA Departments</a:t>
            </a:r>
          </a:p>
        </p:txBody>
      </p:sp>
      <p:sp>
        <p:nvSpPr>
          <p:cNvPr id="3" name="Subtitle 2">
            <a:extLst>
              <a:ext uri="{FF2B5EF4-FFF2-40B4-BE49-F238E27FC236}">
                <a16:creationId xmlns:a16="http://schemas.microsoft.com/office/drawing/2014/main" id="{FFE264C1-2386-6C41-AE86-19490E66EBF2}"/>
              </a:ext>
            </a:extLst>
          </p:cNvPr>
          <p:cNvSpPr>
            <a:spLocks noGrp="1"/>
          </p:cNvSpPr>
          <p:nvPr>
            <p:ph type="subTitle" idx="1"/>
          </p:nvPr>
        </p:nvSpPr>
        <p:spPr>
          <a:xfrm>
            <a:off x="449968" y="2160003"/>
            <a:ext cx="8171934" cy="4112369"/>
          </a:xfrm>
        </p:spPr>
        <p:txBody>
          <a:bodyPr>
            <a:noAutofit/>
          </a:bodyPr>
          <a:lstStyle/>
          <a:p>
            <a:r>
              <a:rPr lang="en-US" sz="2400" b="1" dirty="0">
                <a:solidFill>
                  <a:schemeClr val="tx1"/>
                </a:solidFill>
              </a:rPr>
              <a:t>Marketing &amp; Communications</a:t>
            </a:r>
          </a:p>
          <a:p>
            <a:pPr algn="just"/>
            <a:endParaRPr lang="en-US" sz="2400" b="1" dirty="0">
              <a:solidFill>
                <a:schemeClr val="tx1"/>
              </a:solidFill>
            </a:endParaRPr>
          </a:p>
          <a:p>
            <a:pPr algn="just" fontAlgn="base"/>
            <a:r>
              <a:rPr lang="en-US" sz="2400" dirty="0">
                <a:solidFill>
                  <a:schemeClr val="tx1"/>
                </a:solidFill>
              </a:rPr>
              <a:t>The Office of Institutional Advancement’s Marketing &amp; Communications team communicates the university’s mission by engaging the internal campus community, as well as the greater external public; creating awareness about the education and health care provided by faculty and physicians; and promoting the research and achievements of the institution’s students, faculty, staff, residents, alumni and physicians.</a:t>
            </a:r>
          </a:p>
          <a:p>
            <a:pPr algn="just"/>
            <a:br>
              <a:rPr lang="en-US" sz="2400" dirty="0"/>
            </a:br>
            <a:endParaRPr lang="en-US" sz="2400" b="1" dirty="0">
              <a:solidFill>
                <a:schemeClr val="tx1"/>
              </a:solidFill>
            </a:endParaRPr>
          </a:p>
          <a:p>
            <a:pPr algn="just"/>
            <a:endParaRPr lang="en-US" sz="2400" dirty="0">
              <a:solidFill>
                <a:schemeClr val="tx1"/>
              </a:solidFill>
              <a:latin typeface="Archer Medium"/>
            </a:endParaRPr>
          </a:p>
        </p:txBody>
      </p:sp>
    </p:spTree>
    <p:extLst>
      <p:ext uri="{BB962C8B-B14F-4D97-AF65-F5344CB8AC3E}">
        <p14:creationId xmlns:p14="http://schemas.microsoft.com/office/powerpoint/2010/main" val="7473703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5000" b="1" dirty="0">
                <a:effectLst>
                  <a:outerShdw blurRad="38100" dist="38100" dir="2700000" algn="tl">
                    <a:srgbClr val="000000">
                      <a:alpha val="43137"/>
                    </a:srgbClr>
                  </a:outerShdw>
                </a:effectLst>
              </a:rPr>
              <a:t>Office of Research                          Sponsored Programs</a:t>
            </a:r>
          </a:p>
        </p:txBody>
      </p:sp>
    </p:spTree>
    <p:extLst>
      <p:ext uri="{BB962C8B-B14F-4D97-AF65-F5344CB8AC3E}">
        <p14:creationId xmlns:p14="http://schemas.microsoft.com/office/powerpoint/2010/main" val="32088620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F3201-0C72-8C41-A19D-8EE9971CB791}"/>
              </a:ext>
            </a:extLst>
          </p:cNvPr>
          <p:cNvSpPr>
            <a:spLocks noGrp="1"/>
          </p:cNvSpPr>
          <p:nvPr>
            <p:ph type="ctrTitle"/>
          </p:nvPr>
        </p:nvSpPr>
        <p:spPr>
          <a:xfrm>
            <a:off x="649735" y="1072985"/>
            <a:ext cx="7772400" cy="828365"/>
          </a:xfrm>
        </p:spPr>
        <p:txBody>
          <a:bodyPr>
            <a:normAutofit/>
          </a:bodyPr>
          <a:lstStyle/>
          <a:p>
            <a:r>
              <a:rPr lang="en-US" sz="3600" b="1" dirty="0">
                <a:latin typeface="Gotham Black Regular" panose="02000603040000020004" pitchFamily="2" charset="0"/>
              </a:rPr>
              <a:t>Marketing &amp; Communications</a:t>
            </a:r>
          </a:p>
        </p:txBody>
      </p:sp>
      <p:sp>
        <p:nvSpPr>
          <p:cNvPr id="3" name="Subtitle 2">
            <a:extLst>
              <a:ext uri="{FF2B5EF4-FFF2-40B4-BE49-F238E27FC236}">
                <a16:creationId xmlns:a16="http://schemas.microsoft.com/office/drawing/2014/main" id="{FFE264C1-2386-6C41-AE86-19490E66EBF2}"/>
              </a:ext>
            </a:extLst>
          </p:cNvPr>
          <p:cNvSpPr>
            <a:spLocks noGrp="1"/>
          </p:cNvSpPr>
          <p:nvPr>
            <p:ph type="subTitle" idx="1"/>
          </p:nvPr>
        </p:nvSpPr>
        <p:spPr>
          <a:xfrm>
            <a:off x="164124" y="1901349"/>
            <a:ext cx="8831384" cy="4698955"/>
          </a:xfrm>
        </p:spPr>
        <p:txBody>
          <a:bodyPr>
            <a:noAutofit/>
          </a:bodyPr>
          <a:lstStyle/>
          <a:p>
            <a:pPr marL="342900" indent="-342900" algn="l" fontAlgn="base">
              <a:buFont typeface="Wingdings" panose="05000000000000000000" pitchFamily="2" charset="2"/>
              <a:buChar char="§"/>
            </a:pPr>
            <a:r>
              <a:rPr lang="en-US" sz="2400" dirty="0">
                <a:solidFill>
                  <a:schemeClr val="tx1"/>
                </a:solidFill>
              </a:rPr>
              <a:t>External communications with community (press releases, news stories, Tech Talk, photos, videos)</a:t>
            </a:r>
          </a:p>
          <a:p>
            <a:pPr marL="342900" indent="-342900" algn="l" fontAlgn="base">
              <a:buFont typeface="Wingdings" panose="05000000000000000000" pitchFamily="2" charset="2"/>
              <a:buChar char="§"/>
            </a:pPr>
            <a:r>
              <a:rPr lang="en-US" sz="2400" dirty="0">
                <a:solidFill>
                  <a:schemeClr val="tx1"/>
                </a:solidFill>
              </a:rPr>
              <a:t>Institution website and microsites</a:t>
            </a:r>
          </a:p>
          <a:p>
            <a:pPr marL="342900" indent="-342900" algn="l" fontAlgn="base">
              <a:buFont typeface="Wingdings" panose="05000000000000000000" pitchFamily="2" charset="2"/>
              <a:buChar char="§"/>
            </a:pPr>
            <a:r>
              <a:rPr lang="en-US" sz="2400" dirty="0">
                <a:solidFill>
                  <a:schemeClr val="tx1"/>
                </a:solidFill>
              </a:rPr>
              <a:t>All social media (Facebook, Twitter, Instagram, LinkedIn)</a:t>
            </a:r>
          </a:p>
          <a:p>
            <a:pPr marL="342900" indent="-342900" algn="l" fontAlgn="base">
              <a:buFont typeface="Wingdings" panose="05000000000000000000" pitchFamily="2" charset="2"/>
              <a:buChar char="§"/>
            </a:pPr>
            <a:r>
              <a:rPr lang="en-US" sz="2400" dirty="0">
                <a:solidFill>
                  <a:schemeClr val="tx1"/>
                </a:solidFill>
              </a:rPr>
              <a:t>Branding of TTUHSC El Paso and TTP of El Paso (on website)</a:t>
            </a:r>
          </a:p>
          <a:p>
            <a:pPr marL="342900" indent="-342900" algn="l" fontAlgn="base">
              <a:buFont typeface="Wingdings" panose="05000000000000000000" pitchFamily="2" charset="2"/>
              <a:buChar char="§"/>
            </a:pPr>
            <a:r>
              <a:rPr lang="en-US" sz="2400" dirty="0">
                <a:solidFill>
                  <a:schemeClr val="tx1"/>
                </a:solidFill>
              </a:rPr>
              <a:t>Creative requests (flyers, brochures, referral cards, invitations, banner design, digital ads)</a:t>
            </a:r>
          </a:p>
          <a:p>
            <a:pPr marL="342900" indent="-342900" algn="l" fontAlgn="base">
              <a:buFont typeface="Wingdings" panose="05000000000000000000" pitchFamily="2" charset="2"/>
              <a:buChar char="§"/>
            </a:pPr>
            <a:r>
              <a:rPr lang="en-US" sz="2400" dirty="0">
                <a:solidFill>
                  <a:schemeClr val="tx1"/>
                </a:solidFill>
              </a:rPr>
              <a:t>Guidance about vendors and branded material</a:t>
            </a:r>
          </a:p>
          <a:p>
            <a:pPr fontAlgn="base"/>
            <a:endParaRPr lang="en-US" sz="2400" b="1" dirty="0">
              <a:solidFill>
                <a:schemeClr val="tx1"/>
              </a:solidFill>
            </a:endParaRPr>
          </a:p>
          <a:p>
            <a:pPr fontAlgn="base"/>
            <a:r>
              <a:rPr lang="en-US" sz="2400" b="1" dirty="0">
                <a:solidFill>
                  <a:schemeClr val="tx1"/>
                </a:solidFill>
              </a:rPr>
              <a:t>Visit </a:t>
            </a:r>
            <a:r>
              <a:rPr lang="en-US" sz="2400" b="1" dirty="0">
                <a:solidFill>
                  <a:schemeClr val="tx1"/>
                </a:solidFill>
                <a:hlinkClick r:id="rId2"/>
              </a:rPr>
              <a:t>https://elpaso.ttuhsc.edu/ia</a:t>
            </a:r>
            <a:r>
              <a:rPr lang="en-US" sz="2400" b="1" dirty="0">
                <a:solidFill>
                  <a:schemeClr val="tx1"/>
                </a:solidFill>
              </a:rPr>
              <a:t> for more information and to request support</a:t>
            </a:r>
          </a:p>
          <a:p>
            <a:pPr algn="l"/>
            <a:endParaRPr lang="en-US" sz="2400" dirty="0">
              <a:solidFill>
                <a:schemeClr val="tx1"/>
              </a:solidFill>
              <a:latin typeface="Archer Medium"/>
            </a:endParaRPr>
          </a:p>
        </p:txBody>
      </p:sp>
    </p:spTree>
    <p:extLst>
      <p:ext uri="{BB962C8B-B14F-4D97-AF65-F5344CB8AC3E}">
        <p14:creationId xmlns:p14="http://schemas.microsoft.com/office/powerpoint/2010/main" val="7490321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F3201-0C72-8C41-A19D-8EE9971CB791}"/>
              </a:ext>
            </a:extLst>
          </p:cNvPr>
          <p:cNvSpPr>
            <a:spLocks noGrp="1"/>
          </p:cNvSpPr>
          <p:nvPr>
            <p:ph type="ctrTitle"/>
          </p:nvPr>
        </p:nvSpPr>
        <p:spPr>
          <a:xfrm>
            <a:off x="649735" y="1072985"/>
            <a:ext cx="7772400" cy="828365"/>
          </a:xfrm>
        </p:spPr>
        <p:txBody>
          <a:bodyPr>
            <a:normAutofit/>
          </a:bodyPr>
          <a:lstStyle/>
          <a:p>
            <a:r>
              <a:rPr lang="en-US" sz="3600" b="1" dirty="0">
                <a:latin typeface="Gotham Black Regular" panose="02000603040000020004" pitchFamily="2" charset="0"/>
              </a:rPr>
              <a:t>Marketing &amp; Communications</a:t>
            </a:r>
          </a:p>
        </p:txBody>
      </p:sp>
      <p:sp>
        <p:nvSpPr>
          <p:cNvPr id="3" name="Subtitle 2">
            <a:extLst>
              <a:ext uri="{FF2B5EF4-FFF2-40B4-BE49-F238E27FC236}">
                <a16:creationId xmlns:a16="http://schemas.microsoft.com/office/drawing/2014/main" id="{FFE264C1-2386-6C41-AE86-19490E66EBF2}"/>
              </a:ext>
            </a:extLst>
          </p:cNvPr>
          <p:cNvSpPr>
            <a:spLocks noGrp="1"/>
          </p:cNvSpPr>
          <p:nvPr>
            <p:ph type="subTitle" idx="1"/>
          </p:nvPr>
        </p:nvSpPr>
        <p:spPr>
          <a:xfrm>
            <a:off x="164124" y="1808216"/>
            <a:ext cx="8831384" cy="4846584"/>
          </a:xfrm>
        </p:spPr>
        <p:txBody>
          <a:bodyPr>
            <a:noAutofit/>
          </a:bodyPr>
          <a:lstStyle/>
          <a:p>
            <a:pPr algn="l" fontAlgn="base"/>
            <a:r>
              <a:rPr lang="en-US" sz="1800" b="1" dirty="0">
                <a:solidFill>
                  <a:schemeClr val="tx1"/>
                </a:solidFill>
              </a:rPr>
              <a:t>Creative Requests</a:t>
            </a:r>
          </a:p>
          <a:p>
            <a:pPr algn="l" fontAlgn="base"/>
            <a:r>
              <a:rPr lang="en-US" sz="1800" u="sng" dirty="0">
                <a:solidFill>
                  <a:srgbClr val="800080"/>
                </a:solidFill>
                <a:effectLst/>
                <a:ea typeface="Calibri" panose="020F0502020204030204" pitchFamily="34" charset="0"/>
                <a:hlinkClick r:id="rId2"/>
              </a:rPr>
              <a:t>http://bit.ly/ttuhscepcreativerequest</a:t>
            </a:r>
            <a:endParaRPr lang="en-US" sz="1800" dirty="0">
              <a:effectLst/>
              <a:ea typeface="Calibri" panose="020F0502020204030204" pitchFamily="34" charset="0"/>
            </a:endParaRPr>
          </a:p>
          <a:p>
            <a:pPr algn="l" fontAlgn="base"/>
            <a:r>
              <a:rPr lang="en-US" sz="1600" b="1" dirty="0">
                <a:solidFill>
                  <a:schemeClr val="tx1"/>
                </a:solidFill>
              </a:rPr>
              <a:t>*Please note that there is a fee for design work (not for logos)</a:t>
            </a:r>
          </a:p>
          <a:p>
            <a:pPr algn="l" fontAlgn="base"/>
            <a:endParaRPr lang="en-US" sz="1800" b="1" dirty="0">
              <a:solidFill>
                <a:schemeClr val="tx1"/>
              </a:solidFill>
            </a:endParaRPr>
          </a:p>
          <a:p>
            <a:pPr algn="l" fontAlgn="base"/>
            <a:r>
              <a:rPr lang="en-US" sz="1800" b="1" dirty="0">
                <a:solidFill>
                  <a:schemeClr val="tx1"/>
                </a:solidFill>
              </a:rPr>
              <a:t>Logos, Logo Requests, Stationery Templates, &amp; Signature Generator Tool</a:t>
            </a:r>
          </a:p>
          <a:p>
            <a:pPr algn="l" fontAlgn="base"/>
            <a:r>
              <a:rPr lang="en-US" sz="1800" u="sng" dirty="0">
                <a:solidFill>
                  <a:srgbClr val="954F72"/>
                </a:solidFill>
                <a:effectLst/>
                <a:latin typeface="Calibri" panose="020F0502020204030204" pitchFamily="34" charset="0"/>
                <a:ea typeface="Calibri" panose="020F0502020204030204" pitchFamily="34" charset="0"/>
                <a:hlinkClick r:id="rId3" tooltip="https://elpaso.ttuhsc.edu/ia/mc/branding/default.aspx"/>
              </a:rPr>
              <a:t>https://elpaso.ttuhsc.edu/ia/mc/branding/default.aspx</a:t>
            </a:r>
            <a:endParaRPr lang="en-US" sz="1800" dirty="0">
              <a:effectLst/>
              <a:latin typeface="Calibri" panose="020F0502020204030204" pitchFamily="34" charset="0"/>
              <a:ea typeface="Calibri" panose="020F0502020204030204" pitchFamily="34" charset="0"/>
            </a:endParaRPr>
          </a:p>
          <a:p>
            <a:pPr algn="l" fontAlgn="base"/>
            <a:r>
              <a:rPr lang="en-US" sz="1800" dirty="0">
                <a:solidFill>
                  <a:schemeClr val="tx1"/>
                </a:solidFill>
              </a:rPr>
              <a:t>Stationery Templates include conference template, letterhead, business card request form, and PPT template</a:t>
            </a:r>
          </a:p>
          <a:p>
            <a:pPr algn="l" fontAlgn="base"/>
            <a:endParaRPr lang="en-US" sz="1800" b="1" dirty="0">
              <a:solidFill>
                <a:schemeClr val="tx1"/>
              </a:solidFill>
            </a:endParaRPr>
          </a:p>
          <a:p>
            <a:pPr algn="l" fontAlgn="base"/>
            <a:r>
              <a:rPr lang="en-US" sz="1800" b="1" dirty="0">
                <a:solidFill>
                  <a:schemeClr val="tx1"/>
                </a:solidFill>
              </a:rPr>
              <a:t>Physician Referral Cards</a:t>
            </a:r>
          </a:p>
          <a:p>
            <a:pPr algn="l" fontAlgn="base"/>
            <a:r>
              <a:rPr lang="en-US" sz="1800" u="sng" dirty="0">
                <a:solidFill>
                  <a:srgbClr val="800080"/>
                </a:solidFill>
                <a:effectLst/>
                <a:latin typeface="Calibri" panose="020F0502020204030204" pitchFamily="34" charset="0"/>
                <a:ea typeface="Calibri" panose="020F0502020204030204" pitchFamily="34" charset="0"/>
                <a:hlinkClick r:id="rId4" tooltip="http://bit.ly/physicianbioform"/>
              </a:rPr>
              <a:t>http://bit.ly/physicianbioform</a:t>
            </a:r>
            <a:endParaRPr lang="en-US" sz="1800" dirty="0">
              <a:effectLst/>
              <a:latin typeface="Calibri" panose="020F0502020204030204" pitchFamily="34" charset="0"/>
              <a:ea typeface="Calibri" panose="020F0502020204030204" pitchFamily="34" charset="0"/>
            </a:endParaRPr>
          </a:p>
          <a:p>
            <a:pPr algn="l" fontAlgn="base"/>
            <a:endParaRPr lang="en-US" sz="1800" b="1" dirty="0">
              <a:solidFill>
                <a:schemeClr val="tx1"/>
              </a:solidFill>
            </a:endParaRPr>
          </a:p>
          <a:p>
            <a:pPr algn="l" fontAlgn="base"/>
            <a:r>
              <a:rPr lang="en-US" sz="1800" b="1" dirty="0">
                <a:solidFill>
                  <a:schemeClr val="tx1"/>
                </a:solidFill>
              </a:rPr>
              <a:t>Headshots</a:t>
            </a:r>
          </a:p>
          <a:p>
            <a:pPr algn="l"/>
            <a:r>
              <a:rPr lang="en-US" sz="1800" dirty="0">
                <a:solidFill>
                  <a:schemeClr val="tx1"/>
                </a:solidFill>
              </a:rPr>
              <a:t>Schedule with Senior Photographer Tommie Morelos</a:t>
            </a:r>
          </a:p>
          <a:p>
            <a:pPr algn="l"/>
            <a:r>
              <a:rPr lang="en-US" sz="1800" dirty="0">
                <a:solidFill>
                  <a:schemeClr val="tx1"/>
                </a:solidFill>
                <a:hlinkClick r:id="rId5"/>
              </a:rPr>
              <a:t>tommie.morelos@ttuhsc.edu</a:t>
            </a:r>
            <a:endParaRPr lang="en-US" sz="1800" dirty="0">
              <a:solidFill>
                <a:schemeClr val="tx1"/>
              </a:solidFill>
            </a:endParaRPr>
          </a:p>
          <a:p>
            <a:pPr algn="l"/>
            <a:endParaRPr lang="en-US" sz="2400" dirty="0">
              <a:solidFill>
                <a:schemeClr val="tx1"/>
              </a:solidFill>
              <a:latin typeface="Archer Medium"/>
            </a:endParaRPr>
          </a:p>
        </p:txBody>
      </p:sp>
    </p:spTree>
    <p:extLst>
      <p:ext uri="{BB962C8B-B14F-4D97-AF65-F5344CB8AC3E}">
        <p14:creationId xmlns:p14="http://schemas.microsoft.com/office/powerpoint/2010/main" val="18095469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F3201-0C72-8C41-A19D-8EE9971CB791}"/>
              </a:ext>
            </a:extLst>
          </p:cNvPr>
          <p:cNvSpPr>
            <a:spLocks noGrp="1"/>
          </p:cNvSpPr>
          <p:nvPr>
            <p:ph type="ctrTitle"/>
          </p:nvPr>
        </p:nvSpPr>
        <p:spPr>
          <a:xfrm>
            <a:off x="649735" y="1072985"/>
            <a:ext cx="7772400" cy="828365"/>
          </a:xfrm>
        </p:spPr>
        <p:txBody>
          <a:bodyPr>
            <a:normAutofit/>
          </a:bodyPr>
          <a:lstStyle/>
          <a:p>
            <a:r>
              <a:rPr lang="en-US" sz="3600" b="1" dirty="0">
                <a:latin typeface="Gotham Black Regular" panose="02000603040000020004" pitchFamily="2" charset="0"/>
              </a:rPr>
              <a:t>Marketing &amp; Communications</a:t>
            </a:r>
          </a:p>
        </p:txBody>
      </p:sp>
      <p:sp>
        <p:nvSpPr>
          <p:cNvPr id="3" name="Subtitle 2">
            <a:extLst>
              <a:ext uri="{FF2B5EF4-FFF2-40B4-BE49-F238E27FC236}">
                <a16:creationId xmlns:a16="http://schemas.microsoft.com/office/drawing/2014/main" id="{FFE264C1-2386-6C41-AE86-19490E66EBF2}"/>
              </a:ext>
            </a:extLst>
          </p:cNvPr>
          <p:cNvSpPr>
            <a:spLocks noGrp="1"/>
          </p:cNvSpPr>
          <p:nvPr>
            <p:ph type="subTitle" idx="1"/>
          </p:nvPr>
        </p:nvSpPr>
        <p:spPr>
          <a:xfrm>
            <a:off x="164124" y="1808216"/>
            <a:ext cx="8831384" cy="4846584"/>
          </a:xfrm>
        </p:spPr>
        <p:txBody>
          <a:bodyPr>
            <a:noAutofit/>
          </a:bodyPr>
          <a:lstStyle/>
          <a:p>
            <a:pPr algn="l"/>
            <a:r>
              <a:rPr lang="en-US" sz="2200" b="1" dirty="0">
                <a:solidFill>
                  <a:schemeClr val="tx1"/>
                </a:solidFill>
              </a:rPr>
              <a:t>Please . . . .</a:t>
            </a:r>
          </a:p>
          <a:p>
            <a:pPr marL="285750" indent="-285750" algn="l">
              <a:buFont typeface="Arial" panose="020B0604020202020204" pitchFamily="34" charset="0"/>
              <a:buChar char="•"/>
            </a:pPr>
            <a:r>
              <a:rPr lang="en-US" sz="1800" dirty="0">
                <a:solidFill>
                  <a:schemeClr val="tx1"/>
                </a:solidFill>
              </a:rPr>
              <a:t>Notify IA before speaking with media or if contacted by media</a:t>
            </a:r>
          </a:p>
          <a:p>
            <a:pPr marL="285750" indent="-285750" algn="l">
              <a:buFont typeface="Arial" panose="020B0604020202020204" pitchFamily="34" charset="0"/>
              <a:buChar char="•"/>
            </a:pPr>
            <a:r>
              <a:rPr lang="en-US" sz="1800" dirty="0">
                <a:solidFill>
                  <a:schemeClr val="tx1"/>
                </a:solidFill>
              </a:rPr>
              <a:t>Use correct logos and branded material</a:t>
            </a:r>
          </a:p>
          <a:p>
            <a:pPr marL="285750" indent="-285750" algn="l">
              <a:buFont typeface="Arial" panose="020B0604020202020204" pitchFamily="34" charset="0"/>
              <a:buChar char="•"/>
            </a:pPr>
            <a:r>
              <a:rPr lang="en-US" sz="1800" dirty="0">
                <a:solidFill>
                  <a:schemeClr val="tx1"/>
                </a:solidFill>
              </a:rPr>
              <a:t>Refer to the university correctly as TTUHSC El Paso </a:t>
            </a:r>
          </a:p>
          <a:p>
            <a:pPr marL="285750" indent="-285750" algn="l">
              <a:buFont typeface="Arial" panose="020B0604020202020204" pitchFamily="34" charset="0"/>
              <a:buChar char="•"/>
            </a:pPr>
            <a:r>
              <a:rPr lang="en-US" sz="1800" dirty="0">
                <a:solidFill>
                  <a:schemeClr val="tx1"/>
                </a:solidFill>
              </a:rPr>
              <a:t>Check with IA before using Texas Tech Health El Paso</a:t>
            </a:r>
          </a:p>
          <a:p>
            <a:pPr marL="285750" indent="-285750" algn="l">
              <a:buFont typeface="Arial" panose="020B0604020202020204" pitchFamily="34" charset="0"/>
              <a:buChar char="•"/>
            </a:pPr>
            <a:r>
              <a:rPr lang="en-US" sz="1800" dirty="0">
                <a:solidFill>
                  <a:schemeClr val="tx1"/>
                </a:solidFill>
              </a:rPr>
              <a:t>Allow IA to review branded material before using (posters, videos, etc.)</a:t>
            </a:r>
          </a:p>
          <a:p>
            <a:pPr marL="285750" indent="-285750" algn="l">
              <a:buFont typeface="Arial" panose="020B0604020202020204" pitchFamily="34" charset="0"/>
              <a:buChar char="•"/>
            </a:pPr>
            <a:r>
              <a:rPr lang="en-US" sz="1800" dirty="0">
                <a:solidFill>
                  <a:schemeClr val="tx1"/>
                </a:solidFill>
              </a:rPr>
              <a:t>Inform IA of any newsworthy events such as publications, awards, grants so that we can publicize your </a:t>
            </a:r>
            <a:r>
              <a:rPr lang="en-US" sz="1800" dirty="0" err="1">
                <a:solidFill>
                  <a:schemeClr val="tx1"/>
                </a:solidFill>
              </a:rPr>
              <a:t>achivements</a:t>
            </a:r>
            <a:endParaRPr lang="en-US" sz="2200" dirty="0">
              <a:solidFill>
                <a:schemeClr val="tx1"/>
              </a:solidFill>
            </a:endParaRPr>
          </a:p>
          <a:p>
            <a:pPr algn="l"/>
            <a:endParaRPr lang="en-US" sz="2200" b="1" dirty="0">
              <a:solidFill>
                <a:schemeClr val="tx1"/>
              </a:solidFill>
            </a:endParaRPr>
          </a:p>
          <a:p>
            <a:pPr algn="l"/>
            <a:r>
              <a:rPr lang="en-US" sz="2200" b="1" dirty="0">
                <a:solidFill>
                  <a:schemeClr val="tx1"/>
                </a:solidFill>
              </a:rPr>
              <a:t>Assistant Vice President: Danielle Urbina </a:t>
            </a:r>
            <a:r>
              <a:rPr lang="en-US" sz="2200" b="1" dirty="0">
                <a:solidFill>
                  <a:schemeClr val="tx1"/>
                </a:solidFill>
                <a:hlinkClick r:id="rId2"/>
              </a:rPr>
              <a:t>Danielle.Urbina@ttuhsc.edu</a:t>
            </a:r>
            <a:endParaRPr lang="en-US" sz="2200" b="1" dirty="0">
              <a:solidFill>
                <a:schemeClr val="tx1"/>
              </a:solidFill>
            </a:endParaRPr>
          </a:p>
          <a:p>
            <a:pPr algn="l"/>
            <a:endParaRPr lang="en-US" sz="2400" b="1" dirty="0">
              <a:solidFill>
                <a:schemeClr val="tx1"/>
              </a:solidFill>
            </a:endParaRPr>
          </a:p>
          <a:p>
            <a:pPr algn="l"/>
            <a:endParaRPr lang="en-US" sz="2400" dirty="0">
              <a:solidFill>
                <a:schemeClr val="tx1"/>
              </a:solidFill>
              <a:latin typeface="Archer Medium"/>
            </a:endParaRPr>
          </a:p>
        </p:txBody>
      </p:sp>
    </p:spTree>
    <p:extLst>
      <p:ext uri="{BB962C8B-B14F-4D97-AF65-F5344CB8AC3E}">
        <p14:creationId xmlns:p14="http://schemas.microsoft.com/office/powerpoint/2010/main" val="40626215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F3201-0C72-8C41-A19D-8EE9971CB791}"/>
              </a:ext>
            </a:extLst>
          </p:cNvPr>
          <p:cNvSpPr>
            <a:spLocks noGrp="1"/>
          </p:cNvSpPr>
          <p:nvPr>
            <p:ph type="ctrTitle"/>
          </p:nvPr>
        </p:nvSpPr>
        <p:spPr>
          <a:xfrm>
            <a:off x="649735" y="1072985"/>
            <a:ext cx="7772400" cy="687721"/>
          </a:xfrm>
        </p:spPr>
        <p:txBody>
          <a:bodyPr>
            <a:normAutofit/>
          </a:bodyPr>
          <a:lstStyle/>
          <a:p>
            <a:r>
              <a:rPr lang="en-US" sz="3600" b="1" dirty="0">
                <a:latin typeface="Gotham Black Regular" panose="02000603040000020004" pitchFamily="2" charset="0"/>
              </a:rPr>
              <a:t>Development Department</a:t>
            </a:r>
          </a:p>
        </p:txBody>
      </p:sp>
      <p:sp>
        <p:nvSpPr>
          <p:cNvPr id="3" name="Subtitle 2">
            <a:extLst>
              <a:ext uri="{FF2B5EF4-FFF2-40B4-BE49-F238E27FC236}">
                <a16:creationId xmlns:a16="http://schemas.microsoft.com/office/drawing/2014/main" id="{FFE264C1-2386-6C41-AE86-19490E66EBF2}"/>
              </a:ext>
            </a:extLst>
          </p:cNvPr>
          <p:cNvSpPr>
            <a:spLocks noGrp="1"/>
          </p:cNvSpPr>
          <p:nvPr>
            <p:ph type="subTitle" idx="1"/>
          </p:nvPr>
        </p:nvSpPr>
        <p:spPr>
          <a:xfrm>
            <a:off x="477796" y="1829154"/>
            <a:ext cx="8517712" cy="4912468"/>
          </a:xfrm>
        </p:spPr>
        <p:txBody>
          <a:bodyPr>
            <a:noAutofit/>
          </a:bodyPr>
          <a:lstStyle/>
          <a:p>
            <a:pPr fontAlgn="base"/>
            <a:r>
              <a:rPr lang="en-US" sz="2400" b="1" dirty="0">
                <a:solidFill>
                  <a:schemeClr val="tx1"/>
                </a:solidFill>
              </a:rPr>
              <a:t>Responsible for:</a:t>
            </a:r>
            <a:endParaRPr lang="en-US" sz="2400" dirty="0">
              <a:solidFill>
                <a:schemeClr val="tx1"/>
              </a:solidFill>
            </a:endParaRPr>
          </a:p>
          <a:p>
            <a:pPr marL="342900" indent="-342900" algn="l" fontAlgn="base">
              <a:buFont typeface="Wingdings" panose="05000000000000000000" pitchFamily="2" charset="2"/>
              <a:buChar char="§"/>
            </a:pPr>
            <a:r>
              <a:rPr lang="en-US" sz="2400" dirty="0">
                <a:solidFill>
                  <a:schemeClr val="tx1"/>
                </a:solidFill>
              </a:rPr>
              <a:t>Annual Giving and Appeals</a:t>
            </a:r>
          </a:p>
          <a:p>
            <a:pPr marL="342900" indent="-342900" algn="l" fontAlgn="base">
              <a:buFont typeface="Wingdings" panose="05000000000000000000" pitchFamily="2" charset="2"/>
              <a:buChar char="§"/>
            </a:pPr>
            <a:r>
              <a:rPr lang="en-US" sz="2400" dirty="0">
                <a:solidFill>
                  <a:schemeClr val="tx1"/>
                </a:solidFill>
              </a:rPr>
              <a:t>Employee Giving Campaign</a:t>
            </a:r>
          </a:p>
          <a:p>
            <a:pPr marL="342900" indent="-342900" algn="l" fontAlgn="base">
              <a:buFont typeface="Wingdings" panose="05000000000000000000" pitchFamily="2" charset="2"/>
              <a:buChar char="§"/>
            </a:pPr>
            <a:r>
              <a:rPr lang="en-US" sz="2400" dirty="0">
                <a:solidFill>
                  <a:schemeClr val="tx1"/>
                </a:solidFill>
              </a:rPr>
              <a:t>Alumni relations</a:t>
            </a:r>
          </a:p>
          <a:p>
            <a:pPr marL="342900" indent="-342900" algn="l" fontAlgn="base">
              <a:buFont typeface="Wingdings" panose="05000000000000000000" pitchFamily="2" charset="2"/>
              <a:buChar char="§"/>
            </a:pPr>
            <a:r>
              <a:rPr lang="en-US" sz="2400" dirty="0">
                <a:solidFill>
                  <a:schemeClr val="tx1"/>
                </a:solidFill>
              </a:rPr>
              <a:t>Major gifts</a:t>
            </a:r>
          </a:p>
          <a:p>
            <a:pPr marL="342900" indent="-342900" algn="l" fontAlgn="base">
              <a:buFont typeface="Wingdings" panose="05000000000000000000" pitchFamily="2" charset="2"/>
              <a:buChar char="§"/>
            </a:pPr>
            <a:r>
              <a:rPr lang="en-US" sz="2400" dirty="0">
                <a:solidFill>
                  <a:schemeClr val="tx1"/>
                </a:solidFill>
              </a:rPr>
              <a:t>Planned Giving</a:t>
            </a:r>
          </a:p>
          <a:p>
            <a:pPr marL="342900" indent="-342900" algn="l" fontAlgn="base">
              <a:buFont typeface="Wingdings" panose="05000000000000000000" pitchFamily="2" charset="2"/>
              <a:buChar char="§"/>
            </a:pPr>
            <a:r>
              <a:rPr lang="en-US" sz="2400" dirty="0">
                <a:solidFill>
                  <a:schemeClr val="tx1"/>
                </a:solidFill>
              </a:rPr>
              <a:t>Special events, donor events, and president’s office events </a:t>
            </a:r>
          </a:p>
          <a:p>
            <a:pPr marL="342900" indent="-342900" algn="l" fontAlgn="base">
              <a:buFont typeface="Wingdings" panose="05000000000000000000" pitchFamily="2" charset="2"/>
              <a:buChar char="§"/>
            </a:pPr>
            <a:r>
              <a:rPr lang="en-US" sz="2400" dirty="0">
                <a:solidFill>
                  <a:schemeClr val="tx1"/>
                </a:solidFill>
              </a:rPr>
              <a:t>Corporate &amp; Foundation Relations</a:t>
            </a:r>
          </a:p>
          <a:p>
            <a:pPr marL="800100" lvl="1" indent="-342900" algn="l" fontAlgn="base">
              <a:buFont typeface="Wingdings" panose="05000000000000000000" pitchFamily="2" charset="2"/>
              <a:buChar char="§"/>
            </a:pPr>
            <a:r>
              <a:rPr lang="en-US" sz="1800" dirty="0">
                <a:solidFill>
                  <a:schemeClr val="tx1"/>
                </a:solidFill>
              </a:rPr>
              <a:t>Grants from private funding sources (sponsored projects vs. philanthropic grants)</a:t>
            </a:r>
          </a:p>
          <a:p>
            <a:pPr marL="800100" lvl="1" indent="-342900" algn="l" fontAlgn="base">
              <a:buFont typeface="Wingdings" panose="05000000000000000000" pitchFamily="2" charset="2"/>
              <a:buChar char="§"/>
            </a:pPr>
            <a:r>
              <a:rPr lang="en-US" sz="1800" dirty="0">
                <a:solidFill>
                  <a:schemeClr val="tx1"/>
                </a:solidFill>
              </a:rPr>
              <a:t>Editing/reviewing assistance for all grants and other items, upon request</a:t>
            </a:r>
          </a:p>
          <a:p>
            <a:pPr marL="800100" lvl="1" indent="-342900" algn="l" fontAlgn="base">
              <a:buFont typeface="Wingdings" panose="05000000000000000000" pitchFamily="2" charset="2"/>
              <a:buChar char="§"/>
            </a:pPr>
            <a:r>
              <a:rPr lang="en-US" sz="1800" dirty="0">
                <a:solidFill>
                  <a:schemeClr val="tx1"/>
                </a:solidFill>
              </a:rPr>
              <a:t>Research on potential grant sources (private funders only)</a:t>
            </a:r>
          </a:p>
          <a:p>
            <a:pPr lvl="1" algn="l" fontAlgn="base"/>
            <a:endParaRPr lang="en-US" sz="1800" dirty="0">
              <a:solidFill>
                <a:schemeClr val="tx1"/>
              </a:solidFill>
            </a:endParaRPr>
          </a:p>
          <a:p>
            <a:pPr algn="l" fontAlgn="base"/>
            <a:endParaRPr lang="en-US" sz="2400" dirty="0">
              <a:solidFill>
                <a:schemeClr val="tx1"/>
              </a:solidFill>
            </a:endParaRPr>
          </a:p>
        </p:txBody>
      </p:sp>
      <p:sp>
        <p:nvSpPr>
          <p:cNvPr id="4" name="TextBox 3">
            <a:extLst>
              <a:ext uri="{FF2B5EF4-FFF2-40B4-BE49-F238E27FC236}">
                <a16:creationId xmlns:a16="http://schemas.microsoft.com/office/drawing/2014/main" id="{8672C0FE-89A7-5842-841D-2E4E8272486D}"/>
              </a:ext>
            </a:extLst>
          </p:cNvPr>
          <p:cNvSpPr txBox="1"/>
          <p:nvPr/>
        </p:nvSpPr>
        <p:spPr>
          <a:xfrm>
            <a:off x="3715966" y="1945532"/>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6428012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F3201-0C72-8C41-A19D-8EE9971CB791}"/>
              </a:ext>
            </a:extLst>
          </p:cNvPr>
          <p:cNvSpPr>
            <a:spLocks noGrp="1"/>
          </p:cNvSpPr>
          <p:nvPr>
            <p:ph type="ctrTitle"/>
          </p:nvPr>
        </p:nvSpPr>
        <p:spPr>
          <a:xfrm>
            <a:off x="649735" y="1072985"/>
            <a:ext cx="7772400" cy="828365"/>
          </a:xfrm>
        </p:spPr>
        <p:txBody>
          <a:bodyPr>
            <a:normAutofit/>
          </a:bodyPr>
          <a:lstStyle/>
          <a:p>
            <a:r>
              <a:rPr lang="en-US" sz="3600" b="1" dirty="0">
                <a:latin typeface="Gotham Black Regular" panose="02000603040000020004" pitchFamily="2" charset="0"/>
              </a:rPr>
              <a:t>Development Department</a:t>
            </a:r>
          </a:p>
        </p:txBody>
      </p:sp>
      <p:sp>
        <p:nvSpPr>
          <p:cNvPr id="3" name="Subtitle 2">
            <a:extLst>
              <a:ext uri="{FF2B5EF4-FFF2-40B4-BE49-F238E27FC236}">
                <a16:creationId xmlns:a16="http://schemas.microsoft.com/office/drawing/2014/main" id="{FFE264C1-2386-6C41-AE86-19490E66EBF2}"/>
              </a:ext>
            </a:extLst>
          </p:cNvPr>
          <p:cNvSpPr>
            <a:spLocks noGrp="1"/>
          </p:cNvSpPr>
          <p:nvPr>
            <p:ph type="subTitle" idx="1"/>
          </p:nvPr>
        </p:nvSpPr>
        <p:spPr>
          <a:xfrm>
            <a:off x="568411" y="2146857"/>
            <a:ext cx="8427097" cy="4112369"/>
          </a:xfrm>
        </p:spPr>
        <p:txBody>
          <a:bodyPr>
            <a:noAutofit/>
          </a:bodyPr>
          <a:lstStyle/>
          <a:p>
            <a:pPr fontAlgn="base"/>
            <a:r>
              <a:rPr lang="en-US" sz="2400" b="1" dirty="0">
                <a:solidFill>
                  <a:schemeClr val="tx1"/>
                </a:solidFill>
              </a:rPr>
              <a:t>Our Success</a:t>
            </a:r>
          </a:p>
          <a:p>
            <a:pPr fontAlgn="base"/>
            <a:endParaRPr lang="en-US" sz="2400" b="1" dirty="0">
              <a:solidFill>
                <a:schemeClr val="tx1"/>
              </a:solidFill>
            </a:endParaRPr>
          </a:p>
          <a:p>
            <a:pPr marL="342900" indent="-342900" algn="l" fontAlgn="base">
              <a:buFont typeface="Wingdings" panose="05000000000000000000" pitchFamily="2" charset="2"/>
              <a:buChar char="§"/>
            </a:pPr>
            <a:r>
              <a:rPr lang="en-US" sz="2400" dirty="0">
                <a:solidFill>
                  <a:schemeClr val="tx1"/>
                </a:solidFill>
              </a:rPr>
              <a:t>Fiscal year 2020 | $3,497,773 </a:t>
            </a:r>
          </a:p>
          <a:p>
            <a:pPr marL="342900" indent="-342900" algn="l" fontAlgn="base">
              <a:buFont typeface="Wingdings" panose="05000000000000000000" pitchFamily="2" charset="2"/>
              <a:buChar char="§"/>
            </a:pPr>
            <a:r>
              <a:rPr lang="en-US" sz="2400" dirty="0">
                <a:solidFill>
                  <a:schemeClr val="tx1"/>
                </a:solidFill>
              </a:rPr>
              <a:t>Fiscal year 2021 | $12,860,780 </a:t>
            </a:r>
          </a:p>
          <a:p>
            <a:pPr marL="342900" indent="-342900" algn="l" fontAlgn="base">
              <a:buFont typeface="Wingdings" panose="05000000000000000000" pitchFamily="2" charset="2"/>
              <a:buChar char="§"/>
            </a:pPr>
            <a:r>
              <a:rPr lang="en-US" sz="2400" dirty="0">
                <a:solidFill>
                  <a:schemeClr val="tx1"/>
                </a:solidFill>
              </a:rPr>
              <a:t>Fiscal year 2022 | $9,178,711</a:t>
            </a:r>
          </a:p>
          <a:p>
            <a:pPr marL="342900" indent="-342900" algn="l" fontAlgn="base">
              <a:buFont typeface="Wingdings" panose="05000000000000000000" pitchFamily="2" charset="2"/>
              <a:buChar char="§"/>
            </a:pPr>
            <a:r>
              <a:rPr lang="en-US" sz="2400" dirty="0">
                <a:solidFill>
                  <a:schemeClr val="tx1"/>
                </a:solidFill>
              </a:rPr>
              <a:t>Fiscal year 2023 | $29,933,053</a:t>
            </a:r>
          </a:p>
          <a:p>
            <a:pPr marL="342900" indent="-342900" algn="l" fontAlgn="base">
              <a:buFont typeface="Wingdings" panose="05000000000000000000" pitchFamily="2" charset="2"/>
              <a:buChar char="§"/>
            </a:pPr>
            <a:r>
              <a:rPr lang="en-US" sz="2400" dirty="0">
                <a:solidFill>
                  <a:schemeClr val="tx1"/>
                </a:solidFill>
              </a:rPr>
              <a:t>Fiscal year 2024 | $8,891,754</a:t>
            </a:r>
          </a:p>
          <a:p>
            <a:pPr algn="l" fontAlgn="base"/>
            <a:endParaRPr lang="en-US" sz="2400" dirty="0">
              <a:solidFill>
                <a:schemeClr val="tx1"/>
              </a:solidFill>
            </a:endParaRPr>
          </a:p>
        </p:txBody>
      </p:sp>
    </p:spTree>
    <p:extLst>
      <p:ext uri="{BB962C8B-B14F-4D97-AF65-F5344CB8AC3E}">
        <p14:creationId xmlns:p14="http://schemas.microsoft.com/office/powerpoint/2010/main" val="28960254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F3201-0C72-8C41-A19D-8EE9971CB791}"/>
              </a:ext>
            </a:extLst>
          </p:cNvPr>
          <p:cNvSpPr>
            <a:spLocks noGrp="1"/>
          </p:cNvSpPr>
          <p:nvPr>
            <p:ph type="ctrTitle"/>
          </p:nvPr>
        </p:nvSpPr>
        <p:spPr>
          <a:xfrm>
            <a:off x="649735" y="1072985"/>
            <a:ext cx="7772400" cy="828365"/>
          </a:xfrm>
        </p:spPr>
        <p:txBody>
          <a:bodyPr>
            <a:normAutofit/>
          </a:bodyPr>
          <a:lstStyle/>
          <a:p>
            <a:r>
              <a:rPr lang="en-US" sz="3600" b="1" dirty="0">
                <a:latin typeface="Gotham Black Regular" panose="02000603040000020004" pitchFamily="2" charset="0"/>
              </a:rPr>
              <a:t>Individual / Family Gifts</a:t>
            </a:r>
          </a:p>
        </p:txBody>
      </p:sp>
      <p:sp>
        <p:nvSpPr>
          <p:cNvPr id="3" name="Subtitle 2">
            <a:extLst>
              <a:ext uri="{FF2B5EF4-FFF2-40B4-BE49-F238E27FC236}">
                <a16:creationId xmlns:a16="http://schemas.microsoft.com/office/drawing/2014/main" id="{FFE264C1-2386-6C41-AE86-19490E66EBF2}"/>
              </a:ext>
            </a:extLst>
          </p:cNvPr>
          <p:cNvSpPr>
            <a:spLocks noGrp="1"/>
          </p:cNvSpPr>
          <p:nvPr>
            <p:ph type="subTitle" idx="1"/>
          </p:nvPr>
        </p:nvSpPr>
        <p:spPr>
          <a:xfrm>
            <a:off x="477794" y="1722120"/>
            <a:ext cx="8517713" cy="4980237"/>
          </a:xfrm>
        </p:spPr>
        <p:txBody>
          <a:bodyPr>
            <a:noAutofit/>
          </a:bodyPr>
          <a:lstStyle/>
          <a:p>
            <a:pPr algn="l" fontAlgn="base"/>
            <a:endParaRPr lang="en-US" sz="2000" dirty="0">
              <a:solidFill>
                <a:schemeClr val="tx1"/>
              </a:solidFill>
            </a:endParaRPr>
          </a:p>
          <a:p>
            <a:pPr marL="342900" indent="-342900" algn="l" fontAlgn="base">
              <a:buFont typeface="Wingdings" panose="05000000000000000000" pitchFamily="2" charset="2"/>
              <a:buChar char="§"/>
            </a:pPr>
            <a:r>
              <a:rPr lang="en-US" sz="2000" dirty="0">
                <a:solidFill>
                  <a:schemeClr val="tx1"/>
                </a:solidFill>
              </a:rPr>
              <a:t>Major Gifts:</a:t>
            </a:r>
          </a:p>
          <a:p>
            <a:pPr marL="800100" lvl="1" indent="-342900" algn="l" fontAlgn="base">
              <a:buFont typeface="Wingdings" panose="05000000000000000000" pitchFamily="2" charset="2"/>
              <a:buChar char="§"/>
            </a:pPr>
            <a:r>
              <a:rPr lang="en-US" sz="2000" dirty="0">
                <a:solidFill>
                  <a:schemeClr val="tx1"/>
                </a:solidFill>
              </a:rPr>
              <a:t>$25,000 and above </a:t>
            </a:r>
          </a:p>
          <a:p>
            <a:pPr marL="1257300" lvl="2" indent="-342900" algn="l" fontAlgn="base">
              <a:buFont typeface="Wingdings" panose="05000000000000000000" pitchFamily="2" charset="2"/>
              <a:buChar char="§"/>
            </a:pPr>
            <a:r>
              <a:rPr lang="en-US" sz="1600" dirty="0">
                <a:solidFill>
                  <a:schemeClr val="tx1"/>
                </a:solidFill>
              </a:rPr>
              <a:t>Outright gift</a:t>
            </a:r>
          </a:p>
          <a:p>
            <a:pPr marL="1257300" lvl="2" indent="-342900" algn="l" fontAlgn="base">
              <a:buFont typeface="Wingdings" panose="05000000000000000000" pitchFamily="2" charset="2"/>
              <a:buChar char="§"/>
            </a:pPr>
            <a:r>
              <a:rPr lang="en-US" sz="1600" dirty="0">
                <a:solidFill>
                  <a:schemeClr val="tx1"/>
                </a:solidFill>
              </a:rPr>
              <a:t>Multi-year pledge</a:t>
            </a:r>
          </a:p>
          <a:p>
            <a:pPr marL="1257300" lvl="2" indent="-342900" algn="l" fontAlgn="base">
              <a:buFont typeface="Wingdings" panose="05000000000000000000" pitchFamily="2" charset="2"/>
              <a:buChar char="§"/>
            </a:pPr>
            <a:r>
              <a:rPr lang="en-US" sz="1600" dirty="0">
                <a:solidFill>
                  <a:schemeClr val="tx1"/>
                </a:solidFill>
              </a:rPr>
              <a:t>Planned gift</a:t>
            </a:r>
          </a:p>
          <a:p>
            <a:pPr marL="800100" lvl="1" indent="-342900" algn="l" fontAlgn="base">
              <a:buFont typeface="Wingdings" panose="05000000000000000000" pitchFamily="2" charset="2"/>
              <a:buChar char="§"/>
            </a:pPr>
            <a:r>
              <a:rPr lang="en-US" sz="2000" dirty="0">
                <a:solidFill>
                  <a:schemeClr val="tx1"/>
                </a:solidFill>
              </a:rPr>
              <a:t>Annual / Employee Giving</a:t>
            </a:r>
          </a:p>
          <a:p>
            <a:pPr marL="1257300" lvl="2" indent="-342900" algn="l" fontAlgn="base">
              <a:buFont typeface="Wingdings" panose="05000000000000000000" pitchFamily="2" charset="2"/>
              <a:buChar char="§"/>
            </a:pPr>
            <a:r>
              <a:rPr lang="en-US" sz="1600" dirty="0">
                <a:solidFill>
                  <a:schemeClr val="tx1"/>
                </a:solidFill>
              </a:rPr>
              <a:t>Gifts under $25,000</a:t>
            </a:r>
          </a:p>
          <a:p>
            <a:pPr marL="1257300" lvl="2" indent="-342900" algn="l" fontAlgn="base">
              <a:buFont typeface="Wingdings" panose="05000000000000000000" pitchFamily="2" charset="2"/>
              <a:buChar char="§"/>
            </a:pPr>
            <a:r>
              <a:rPr lang="en-US" sz="1600" dirty="0">
                <a:solidFill>
                  <a:schemeClr val="tx1"/>
                </a:solidFill>
              </a:rPr>
              <a:t>Often given on a monthly or annual basis</a:t>
            </a:r>
            <a:endParaRPr lang="en-US" sz="2000" dirty="0">
              <a:solidFill>
                <a:schemeClr val="tx1"/>
              </a:solidFill>
            </a:endParaRPr>
          </a:p>
          <a:p>
            <a:pPr marL="800100" lvl="1" indent="-342900" algn="l" fontAlgn="base">
              <a:buFont typeface="Wingdings" panose="05000000000000000000" pitchFamily="2" charset="2"/>
              <a:buChar char="§"/>
            </a:pPr>
            <a:r>
              <a:rPr lang="en-US" sz="2000" dirty="0">
                <a:solidFill>
                  <a:schemeClr val="tx1"/>
                </a:solidFill>
              </a:rPr>
              <a:t>If you have a major gift prospect</a:t>
            </a:r>
          </a:p>
          <a:p>
            <a:pPr marL="1257300" lvl="2" indent="-342900" algn="l" fontAlgn="base">
              <a:buFont typeface="Wingdings" panose="05000000000000000000" pitchFamily="2" charset="2"/>
              <a:buChar char="§"/>
            </a:pPr>
            <a:r>
              <a:rPr lang="en-US" sz="1600" dirty="0">
                <a:solidFill>
                  <a:schemeClr val="tx1"/>
                </a:solidFill>
              </a:rPr>
              <a:t>Contact: Craig Holden, Assistant V.P. for Development at </a:t>
            </a:r>
            <a:r>
              <a:rPr lang="en-US" sz="1600" dirty="0">
                <a:solidFill>
                  <a:schemeClr val="tx1"/>
                </a:solidFill>
                <a:hlinkClick r:id="rId2"/>
              </a:rPr>
              <a:t>craig.holden@ttuhsc.edu</a:t>
            </a:r>
            <a:endParaRPr lang="en-US" dirty="0"/>
          </a:p>
          <a:p>
            <a:pPr marL="800100" lvl="1" indent="-342900" algn="l" fontAlgn="base">
              <a:buFont typeface="Wingdings" panose="05000000000000000000" pitchFamily="2" charset="2"/>
              <a:buChar char="§"/>
            </a:pPr>
            <a:r>
              <a:rPr lang="en-US" sz="2000" dirty="0">
                <a:solidFill>
                  <a:schemeClr val="tx1"/>
                </a:solidFill>
              </a:rPr>
              <a:t>If you would like to make a recurring donation through employee giving</a:t>
            </a:r>
          </a:p>
          <a:p>
            <a:pPr marL="1257300" lvl="2" indent="-342900" algn="l" fontAlgn="base">
              <a:buFont typeface="Wingdings" panose="05000000000000000000" pitchFamily="2" charset="2"/>
              <a:buChar char="§"/>
            </a:pPr>
            <a:r>
              <a:rPr lang="en-US" sz="1600" dirty="0">
                <a:solidFill>
                  <a:schemeClr val="tx1"/>
                </a:solidFill>
              </a:rPr>
              <a:t>Contact: Desma </a:t>
            </a:r>
            <a:r>
              <a:rPr lang="en-US" sz="1600" dirty="0" err="1">
                <a:solidFill>
                  <a:schemeClr val="tx1"/>
                </a:solidFill>
              </a:rPr>
              <a:t>Montellano</a:t>
            </a:r>
            <a:r>
              <a:rPr lang="en-US" sz="1600" dirty="0">
                <a:solidFill>
                  <a:schemeClr val="tx1"/>
                </a:solidFill>
              </a:rPr>
              <a:t>, Associate Director for Donor Relations &amp; Annual Giving at </a:t>
            </a:r>
            <a:r>
              <a:rPr lang="en-US" sz="1600" dirty="0">
                <a:solidFill>
                  <a:schemeClr val="tx1"/>
                </a:solidFill>
                <a:hlinkClick r:id="rId3"/>
              </a:rPr>
              <a:t>desma.montellano@ttuhsc.edu</a:t>
            </a:r>
            <a:r>
              <a:rPr lang="en-US" sz="1600" dirty="0">
                <a:solidFill>
                  <a:schemeClr val="tx1"/>
                </a:solidFill>
              </a:rPr>
              <a:t> </a:t>
            </a:r>
          </a:p>
          <a:p>
            <a:pPr lvl="2" algn="l" fontAlgn="base"/>
            <a:endParaRPr lang="en-US" sz="1600" dirty="0">
              <a:solidFill>
                <a:schemeClr val="tx1"/>
              </a:solidFill>
            </a:endParaRPr>
          </a:p>
          <a:p>
            <a:pPr marL="1257300" lvl="2" indent="-342900" algn="l" fontAlgn="base">
              <a:buFont typeface="Wingdings" panose="05000000000000000000" pitchFamily="2" charset="2"/>
              <a:buChar char="§"/>
            </a:pPr>
            <a:endParaRPr lang="en-US" sz="1600" dirty="0">
              <a:solidFill>
                <a:schemeClr val="tx1"/>
              </a:solidFill>
            </a:endParaRPr>
          </a:p>
          <a:p>
            <a:pPr marL="1257300" lvl="2" indent="-342900" algn="l" fontAlgn="base">
              <a:buFont typeface="Wingdings" panose="05000000000000000000" pitchFamily="2" charset="2"/>
              <a:buChar char="§"/>
            </a:pPr>
            <a:endParaRPr lang="en-US" sz="1600" dirty="0">
              <a:solidFill>
                <a:schemeClr val="tx1"/>
              </a:solidFill>
            </a:endParaRPr>
          </a:p>
          <a:p>
            <a:pPr marL="1257300" lvl="2" indent="-342900" algn="l" fontAlgn="base">
              <a:buFont typeface="Wingdings" panose="05000000000000000000" pitchFamily="2" charset="2"/>
              <a:buChar char="§"/>
            </a:pPr>
            <a:endParaRPr lang="en-US" sz="1600" dirty="0">
              <a:solidFill>
                <a:schemeClr val="tx1"/>
              </a:solidFill>
            </a:endParaRPr>
          </a:p>
          <a:p>
            <a:pPr marL="1257300" lvl="2" indent="-342900" algn="l" fontAlgn="base">
              <a:buFont typeface="Wingdings" panose="05000000000000000000" pitchFamily="2" charset="2"/>
              <a:buChar char="§"/>
            </a:pPr>
            <a:endParaRPr lang="en-US" sz="1600" dirty="0">
              <a:solidFill>
                <a:schemeClr val="tx1"/>
              </a:solidFill>
            </a:endParaRPr>
          </a:p>
          <a:p>
            <a:pPr lvl="2" algn="l" fontAlgn="base"/>
            <a:endParaRPr lang="en-US" sz="1600" dirty="0">
              <a:solidFill>
                <a:schemeClr val="tx1"/>
              </a:solidFill>
            </a:endParaRPr>
          </a:p>
          <a:p>
            <a:pPr marL="1257300" lvl="2" indent="-342900" algn="l" fontAlgn="base">
              <a:buFont typeface="Wingdings" panose="05000000000000000000" pitchFamily="2" charset="2"/>
              <a:buChar char="§"/>
            </a:pPr>
            <a:endParaRPr lang="en-US" sz="1600" dirty="0">
              <a:solidFill>
                <a:schemeClr val="tx1"/>
              </a:solidFill>
            </a:endParaRPr>
          </a:p>
          <a:p>
            <a:pPr marL="1257300" lvl="2" indent="-342900" algn="l" fontAlgn="base">
              <a:buFont typeface="Wingdings" panose="05000000000000000000" pitchFamily="2" charset="2"/>
              <a:buChar char="§"/>
            </a:pPr>
            <a:endParaRPr lang="en-US" sz="1600" dirty="0">
              <a:solidFill>
                <a:schemeClr val="tx1"/>
              </a:solidFill>
            </a:endParaRPr>
          </a:p>
          <a:p>
            <a:pPr marL="1257300" lvl="2" indent="-342900" algn="l" fontAlgn="base">
              <a:buFont typeface="Wingdings" panose="05000000000000000000" pitchFamily="2" charset="2"/>
              <a:buChar char="§"/>
            </a:pPr>
            <a:endParaRPr lang="en-US" sz="1600" dirty="0">
              <a:solidFill>
                <a:schemeClr val="tx1"/>
              </a:solidFill>
            </a:endParaRPr>
          </a:p>
          <a:p>
            <a:pPr lvl="2" algn="l" fontAlgn="base"/>
            <a:endParaRPr lang="en-US" sz="1600" dirty="0">
              <a:solidFill>
                <a:schemeClr val="tx1"/>
              </a:solidFill>
            </a:endParaRPr>
          </a:p>
          <a:p>
            <a:pPr lvl="1" algn="l" fontAlgn="base"/>
            <a:endParaRPr lang="en-US" sz="2000" dirty="0">
              <a:solidFill>
                <a:schemeClr val="tx1"/>
              </a:solidFill>
            </a:endParaRPr>
          </a:p>
          <a:p>
            <a:pPr lvl="1" algn="l" fontAlgn="base"/>
            <a:endParaRPr lang="en-US" sz="2000" dirty="0">
              <a:solidFill>
                <a:schemeClr val="tx1"/>
              </a:solidFill>
            </a:endParaRPr>
          </a:p>
          <a:p>
            <a:pPr marL="800100" lvl="1" indent="-342900" algn="l" fontAlgn="base">
              <a:buFont typeface="Wingdings" panose="05000000000000000000" pitchFamily="2" charset="2"/>
              <a:buChar char="§"/>
            </a:pPr>
            <a:endParaRPr lang="en-US" sz="2000" dirty="0">
              <a:solidFill>
                <a:schemeClr val="tx1"/>
              </a:solidFill>
            </a:endParaRPr>
          </a:p>
          <a:p>
            <a:pPr algn="l" fontAlgn="base"/>
            <a:endParaRPr lang="en-US" sz="2400" dirty="0">
              <a:solidFill>
                <a:schemeClr val="tx1"/>
              </a:solidFill>
            </a:endParaRPr>
          </a:p>
        </p:txBody>
      </p:sp>
    </p:spTree>
    <p:extLst>
      <p:ext uri="{BB962C8B-B14F-4D97-AF65-F5344CB8AC3E}">
        <p14:creationId xmlns:p14="http://schemas.microsoft.com/office/powerpoint/2010/main" val="10024174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F3201-0C72-8C41-A19D-8EE9971CB791}"/>
              </a:ext>
            </a:extLst>
          </p:cNvPr>
          <p:cNvSpPr>
            <a:spLocks noGrp="1"/>
          </p:cNvSpPr>
          <p:nvPr>
            <p:ph type="ctrTitle"/>
          </p:nvPr>
        </p:nvSpPr>
        <p:spPr>
          <a:xfrm>
            <a:off x="649735" y="982188"/>
            <a:ext cx="7772400" cy="828365"/>
          </a:xfrm>
        </p:spPr>
        <p:txBody>
          <a:bodyPr>
            <a:normAutofit/>
          </a:bodyPr>
          <a:lstStyle/>
          <a:p>
            <a:r>
              <a:rPr lang="en-US" sz="3600" b="1" dirty="0">
                <a:latin typeface="Gotham Black Regular" panose="02000603040000020004" pitchFamily="2" charset="0"/>
              </a:rPr>
              <a:t>Corporate &amp; Foundation Relations</a:t>
            </a:r>
          </a:p>
        </p:txBody>
      </p:sp>
      <p:sp>
        <p:nvSpPr>
          <p:cNvPr id="3" name="Subtitle 2">
            <a:extLst>
              <a:ext uri="{FF2B5EF4-FFF2-40B4-BE49-F238E27FC236}">
                <a16:creationId xmlns:a16="http://schemas.microsoft.com/office/drawing/2014/main" id="{FFE264C1-2386-6C41-AE86-19490E66EBF2}"/>
              </a:ext>
            </a:extLst>
          </p:cNvPr>
          <p:cNvSpPr>
            <a:spLocks noGrp="1"/>
          </p:cNvSpPr>
          <p:nvPr>
            <p:ph type="subTitle" idx="1"/>
          </p:nvPr>
        </p:nvSpPr>
        <p:spPr>
          <a:xfrm>
            <a:off x="140043" y="1627029"/>
            <a:ext cx="8811584" cy="5164469"/>
          </a:xfrm>
        </p:spPr>
        <p:txBody>
          <a:bodyPr>
            <a:noAutofit/>
          </a:bodyPr>
          <a:lstStyle/>
          <a:p>
            <a:pPr fontAlgn="base"/>
            <a:r>
              <a:rPr lang="en-US" sz="2400" b="1" dirty="0">
                <a:solidFill>
                  <a:schemeClr val="tx1"/>
                </a:solidFill>
              </a:rPr>
              <a:t>Responsible for</a:t>
            </a:r>
          </a:p>
          <a:p>
            <a:pPr marL="800100" lvl="1" indent="-342900" algn="l" fontAlgn="base">
              <a:buFont typeface="Wingdings" panose="05000000000000000000" pitchFamily="2" charset="2"/>
              <a:buChar char="§"/>
            </a:pPr>
            <a:r>
              <a:rPr lang="en-US" sz="1600" dirty="0">
                <a:solidFill>
                  <a:schemeClr val="tx1"/>
                </a:solidFill>
              </a:rPr>
              <a:t>Identifying funding opportunities from</a:t>
            </a:r>
          </a:p>
          <a:p>
            <a:pPr marL="1257300" lvl="2" indent="-342900" algn="l" fontAlgn="base">
              <a:buFont typeface="Wingdings" panose="05000000000000000000" pitchFamily="2" charset="2"/>
              <a:buChar char="§"/>
            </a:pPr>
            <a:r>
              <a:rPr lang="en-US" sz="1400" dirty="0">
                <a:solidFill>
                  <a:schemeClr val="tx1"/>
                </a:solidFill>
              </a:rPr>
              <a:t>Private Foundations</a:t>
            </a:r>
          </a:p>
          <a:p>
            <a:pPr marL="1257300" lvl="2" indent="-342900" algn="l" fontAlgn="base">
              <a:buFont typeface="Wingdings" panose="05000000000000000000" pitchFamily="2" charset="2"/>
              <a:buChar char="§"/>
            </a:pPr>
            <a:r>
              <a:rPr lang="en-US" sz="1400" dirty="0">
                <a:solidFill>
                  <a:schemeClr val="tx1"/>
                </a:solidFill>
              </a:rPr>
              <a:t>Corporations / Corporate Foundations</a:t>
            </a:r>
          </a:p>
          <a:p>
            <a:pPr marL="800100" lvl="1" indent="-342900" algn="l" fontAlgn="base">
              <a:buFont typeface="Wingdings" panose="05000000000000000000" pitchFamily="2" charset="2"/>
              <a:buChar char="§"/>
            </a:pPr>
            <a:r>
              <a:rPr lang="en-US" sz="1600" dirty="0">
                <a:solidFill>
                  <a:schemeClr val="tx1"/>
                </a:solidFill>
              </a:rPr>
              <a:t>Cultivating relationships with private funding organizations</a:t>
            </a:r>
          </a:p>
          <a:p>
            <a:pPr marL="800100" lvl="1" indent="-342900" algn="l" fontAlgn="base">
              <a:buFont typeface="Wingdings" panose="05000000000000000000" pitchFamily="2" charset="2"/>
              <a:buChar char="§"/>
            </a:pPr>
            <a:r>
              <a:rPr lang="en-US" sz="1600" dirty="0">
                <a:solidFill>
                  <a:schemeClr val="tx1"/>
                </a:solidFill>
              </a:rPr>
              <a:t>Preparing requests to private funding organizations</a:t>
            </a:r>
          </a:p>
          <a:p>
            <a:pPr marL="800100" lvl="1" indent="-342900" algn="l" fontAlgn="base">
              <a:buFont typeface="Wingdings" panose="05000000000000000000" pitchFamily="2" charset="2"/>
              <a:buChar char="§"/>
            </a:pPr>
            <a:r>
              <a:rPr lang="en-US" sz="1600" dirty="0">
                <a:solidFill>
                  <a:schemeClr val="tx1"/>
                </a:solidFill>
              </a:rPr>
              <a:t>Assisting Faculty / PIs with private grant submissions</a:t>
            </a:r>
          </a:p>
          <a:p>
            <a:pPr marL="1257300" lvl="2" indent="-342900" algn="l" fontAlgn="base">
              <a:buFont typeface="Wingdings" panose="05000000000000000000" pitchFamily="2" charset="2"/>
              <a:buChar char="§"/>
            </a:pPr>
            <a:r>
              <a:rPr lang="en-US" sz="1400" dirty="0">
                <a:solidFill>
                  <a:schemeClr val="tx1"/>
                </a:solidFill>
              </a:rPr>
              <a:t>Research opportunities / RFPs</a:t>
            </a:r>
          </a:p>
          <a:p>
            <a:pPr marL="1257300" lvl="2" indent="-342900" algn="l" fontAlgn="base">
              <a:buFont typeface="Wingdings" panose="05000000000000000000" pitchFamily="2" charset="2"/>
              <a:buChar char="§"/>
            </a:pPr>
            <a:r>
              <a:rPr lang="en-US" sz="1400" dirty="0">
                <a:solidFill>
                  <a:schemeClr val="tx1"/>
                </a:solidFill>
              </a:rPr>
              <a:t>Strategic planning / funding approaches</a:t>
            </a:r>
          </a:p>
          <a:p>
            <a:pPr marL="1257300" lvl="2" indent="-342900" algn="l" fontAlgn="base">
              <a:buFont typeface="Wingdings" panose="05000000000000000000" pitchFamily="2" charset="2"/>
              <a:buChar char="§"/>
            </a:pPr>
            <a:r>
              <a:rPr lang="en-US" sz="1400" dirty="0">
                <a:solidFill>
                  <a:schemeClr val="tx1"/>
                </a:solidFill>
              </a:rPr>
              <a:t>Structuring / editing requests</a:t>
            </a:r>
          </a:p>
          <a:p>
            <a:pPr marL="1257300" lvl="2" indent="-342900" algn="l" fontAlgn="base">
              <a:buFont typeface="Wingdings" panose="05000000000000000000" pitchFamily="2" charset="2"/>
              <a:buChar char="§"/>
            </a:pPr>
            <a:r>
              <a:rPr lang="en-US" sz="1400" dirty="0">
                <a:solidFill>
                  <a:schemeClr val="tx1"/>
                </a:solidFill>
              </a:rPr>
              <a:t>Assisting with interim / final reports</a:t>
            </a:r>
          </a:p>
          <a:p>
            <a:pPr marL="800100" lvl="1" indent="-342900" algn="l" fontAlgn="base">
              <a:buFont typeface="Wingdings" panose="05000000000000000000" pitchFamily="2" charset="2"/>
              <a:buChar char="§"/>
            </a:pPr>
            <a:r>
              <a:rPr lang="en-US" sz="1600" dirty="0">
                <a:solidFill>
                  <a:schemeClr val="tx1"/>
                </a:solidFill>
              </a:rPr>
              <a:t>Processing in-kind gifts with a value over $1,000</a:t>
            </a:r>
          </a:p>
          <a:p>
            <a:pPr marL="1257300" lvl="2" indent="-342900" algn="l" fontAlgn="base">
              <a:buFont typeface="Wingdings" panose="05000000000000000000" pitchFamily="2" charset="2"/>
              <a:buChar char="§"/>
            </a:pPr>
            <a:r>
              <a:rPr lang="en-US" sz="1400" dirty="0">
                <a:solidFill>
                  <a:schemeClr val="tx1"/>
                </a:solidFill>
              </a:rPr>
              <a:t>Please notify IA of all in-kind donations, even those below $1,000</a:t>
            </a:r>
          </a:p>
          <a:p>
            <a:pPr marL="800100" lvl="1" indent="-342900" algn="l" fontAlgn="base">
              <a:buFont typeface="Wingdings" panose="05000000000000000000" pitchFamily="2" charset="2"/>
              <a:buChar char="§"/>
            </a:pPr>
            <a:r>
              <a:rPr lang="en-US" sz="1600" dirty="0">
                <a:solidFill>
                  <a:schemeClr val="tx1"/>
                </a:solidFill>
              </a:rPr>
              <a:t>Stewarding private funder relationships</a:t>
            </a:r>
          </a:p>
          <a:p>
            <a:pPr marL="1257300" lvl="2" indent="-342900" algn="l" fontAlgn="base">
              <a:buFont typeface="Wingdings" panose="05000000000000000000" pitchFamily="2" charset="2"/>
              <a:buChar char="§"/>
            </a:pPr>
            <a:r>
              <a:rPr lang="en-US" sz="1400" dirty="0">
                <a:solidFill>
                  <a:schemeClr val="tx1"/>
                </a:solidFill>
              </a:rPr>
              <a:t>Helping to maintain long-term partnerships</a:t>
            </a:r>
          </a:p>
          <a:p>
            <a:pPr marL="1257300" lvl="2" indent="-342900" algn="l" fontAlgn="base">
              <a:buFont typeface="Wingdings" panose="05000000000000000000" pitchFamily="2" charset="2"/>
              <a:buChar char="§"/>
            </a:pPr>
            <a:r>
              <a:rPr lang="en-US" sz="1400" dirty="0">
                <a:solidFill>
                  <a:schemeClr val="tx1"/>
                </a:solidFill>
              </a:rPr>
              <a:t>Maximizing future funding</a:t>
            </a:r>
          </a:p>
          <a:p>
            <a:pPr lvl="2" algn="l" fontAlgn="base"/>
            <a:endParaRPr lang="en-US" sz="1200" dirty="0">
              <a:solidFill>
                <a:schemeClr val="tx1"/>
              </a:solidFill>
            </a:endParaRPr>
          </a:p>
          <a:p>
            <a:pPr algn="l" fontAlgn="base"/>
            <a:r>
              <a:rPr lang="en-US" sz="1600" dirty="0">
                <a:solidFill>
                  <a:schemeClr val="tx1"/>
                </a:solidFill>
              </a:rPr>
              <a:t>Contact: Janine Young, Senior Director, Corporate &amp; Foundation Relations at </a:t>
            </a:r>
            <a:r>
              <a:rPr lang="en-US" sz="1600" dirty="0">
                <a:solidFill>
                  <a:schemeClr val="tx1"/>
                </a:solidFill>
                <a:hlinkClick r:id="rId2"/>
              </a:rPr>
              <a:t>janine.young@ttuhsc.edu</a:t>
            </a:r>
            <a:endParaRPr lang="en-US" sz="1600" dirty="0">
              <a:solidFill>
                <a:schemeClr val="tx1"/>
              </a:solidFill>
            </a:endParaRPr>
          </a:p>
          <a:p>
            <a:pPr lvl="1" algn="l" fontAlgn="base"/>
            <a:endParaRPr lang="en-US" sz="2000" dirty="0">
              <a:solidFill>
                <a:schemeClr val="tx1"/>
              </a:solidFill>
            </a:endParaRPr>
          </a:p>
          <a:p>
            <a:pPr marL="800100" lvl="1" indent="-342900" algn="l" fontAlgn="base">
              <a:buFont typeface="Wingdings" panose="05000000000000000000" pitchFamily="2" charset="2"/>
              <a:buChar char="§"/>
            </a:pPr>
            <a:endParaRPr lang="en-US" sz="2000" dirty="0">
              <a:solidFill>
                <a:schemeClr val="tx1"/>
              </a:solidFill>
            </a:endParaRPr>
          </a:p>
          <a:p>
            <a:pPr algn="l" fontAlgn="base"/>
            <a:endParaRPr lang="en-US" sz="2400" dirty="0">
              <a:solidFill>
                <a:schemeClr val="tx1"/>
              </a:solidFill>
            </a:endParaRPr>
          </a:p>
        </p:txBody>
      </p:sp>
    </p:spTree>
    <p:extLst>
      <p:ext uri="{BB962C8B-B14F-4D97-AF65-F5344CB8AC3E}">
        <p14:creationId xmlns:p14="http://schemas.microsoft.com/office/powerpoint/2010/main" val="15407445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F3201-0C72-8C41-A19D-8EE9971CB791}"/>
              </a:ext>
            </a:extLst>
          </p:cNvPr>
          <p:cNvSpPr>
            <a:spLocks noGrp="1"/>
          </p:cNvSpPr>
          <p:nvPr>
            <p:ph type="ctrTitle"/>
          </p:nvPr>
        </p:nvSpPr>
        <p:spPr>
          <a:xfrm>
            <a:off x="649735" y="1072985"/>
            <a:ext cx="7772400" cy="828365"/>
          </a:xfrm>
        </p:spPr>
        <p:txBody>
          <a:bodyPr>
            <a:normAutofit/>
          </a:bodyPr>
          <a:lstStyle/>
          <a:p>
            <a:r>
              <a:rPr lang="en-US" sz="3600" b="1" dirty="0">
                <a:latin typeface="Gotham Black Regular" panose="02000603040000020004" pitchFamily="2" charset="0"/>
              </a:rPr>
              <a:t>Corporate &amp; Foundation Relations</a:t>
            </a:r>
          </a:p>
        </p:txBody>
      </p:sp>
      <p:sp>
        <p:nvSpPr>
          <p:cNvPr id="3" name="Subtitle 2">
            <a:extLst>
              <a:ext uri="{FF2B5EF4-FFF2-40B4-BE49-F238E27FC236}">
                <a16:creationId xmlns:a16="http://schemas.microsoft.com/office/drawing/2014/main" id="{FFE264C1-2386-6C41-AE86-19490E66EBF2}"/>
              </a:ext>
            </a:extLst>
          </p:cNvPr>
          <p:cNvSpPr>
            <a:spLocks noGrp="1"/>
          </p:cNvSpPr>
          <p:nvPr>
            <p:ph type="subTitle" idx="1"/>
          </p:nvPr>
        </p:nvSpPr>
        <p:spPr>
          <a:xfrm>
            <a:off x="120243" y="1701844"/>
            <a:ext cx="8831384" cy="4940025"/>
          </a:xfrm>
        </p:spPr>
        <p:txBody>
          <a:bodyPr>
            <a:noAutofit/>
          </a:bodyPr>
          <a:lstStyle/>
          <a:p>
            <a:pPr fontAlgn="base"/>
            <a:r>
              <a:rPr lang="en-US" sz="2400" b="1" dirty="0">
                <a:solidFill>
                  <a:schemeClr val="tx1"/>
                </a:solidFill>
              </a:rPr>
              <a:t>Requesting Grant Support</a:t>
            </a:r>
          </a:p>
          <a:p>
            <a:pPr fontAlgn="base"/>
            <a:endParaRPr lang="en-US" sz="1200" b="1" dirty="0">
              <a:solidFill>
                <a:schemeClr val="tx1"/>
              </a:solidFill>
            </a:endParaRPr>
          </a:p>
          <a:p>
            <a:pPr marL="800100" lvl="1" indent="-342900" algn="l" fontAlgn="base">
              <a:buFont typeface="Wingdings" panose="05000000000000000000" pitchFamily="2" charset="2"/>
              <a:buChar char="§"/>
            </a:pPr>
            <a:r>
              <a:rPr lang="en-US" sz="2000" dirty="0">
                <a:solidFill>
                  <a:schemeClr val="tx1"/>
                </a:solidFill>
              </a:rPr>
              <a:t>Faculty member must register project in Cayuse</a:t>
            </a:r>
          </a:p>
          <a:p>
            <a:pPr marL="1257300" lvl="2" indent="-342900" algn="l" fontAlgn="base">
              <a:buFont typeface="Wingdings" panose="05000000000000000000" pitchFamily="2" charset="2"/>
              <a:buChar char="§"/>
            </a:pPr>
            <a:r>
              <a:rPr lang="en-US" sz="1600" dirty="0">
                <a:solidFill>
                  <a:schemeClr val="tx1"/>
                </a:solidFill>
              </a:rPr>
              <a:t>At least 30 days before due date</a:t>
            </a:r>
          </a:p>
          <a:p>
            <a:pPr marL="800100" lvl="1" indent="-342900" algn="l" fontAlgn="base">
              <a:buFont typeface="Wingdings" panose="05000000000000000000" pitchFamily="2" charset="2"/>
              <a:buChar char="§"/>
            </a:pPr>
            <a:r>
              <a:rPr lang="en-US" sz="2000" dirty="0">
                <a:solidFill>
                  <a:schemeClr val="tx1"/>
                </a:solidFill>
              </a:rPr>
              <a:t>Any faculty member may reach out to IA for assistance</a:t>
            </a:r>
          </a:p>
          <a:p>
            <a:pPr marL="1257300" lvl="2" indent="-342900" algn="l" fontAlgn="base">
              <a:buFont typeface="Wingdings" panose="05000000000000000000" pitchFamily="2" charset="2"/>
              <a:buChar char="§"/>
            </a:pPr>
            <a:r>
              <a:rPr lang="en-US" sz="1600" dirty="0">
                <a:solidFill>
                  <a:schemeClr val="tx1"/>
                </a:solidFill>
              </a:rPr>
              <a:t>Looking for RFPs</a:t>
            </a:r>
          </a:p>
          <a:p>
            <a:pPr marL="1257300" lvl="2" indent="-342900" algn="l" fontAlgn="base">
              <a:buFont typeface="Wingdings" panose="05000000000000000000" pitchFamily="2" charset="2"/>
              <a:buChar char="§"/>
            </a:pPr>
            <a:r>
              <a:rPr lang="en-US" sz="1600" dirty="0">
                <a:solidFill>
                  <a:schemeClr val="tx1"/>
                </a:solidFill>
              </a:rPr>
              <a:t>Contacting any private funder </a:t>
            </a:r>
          </a:p>
          <a:p>
            <a:pPr marL="1257300" lvl="2" indent="-342900" algn="l" fontAlgn="base">
              <a:buFont typeface="Wingdings" panose="05000000000000000000" pitchFamily="2" charset="2"/>
              <a:buChar char="§"/>
            </a:pPr>
            <a:r>
              <a:rPr lang="en-US" sz="1600" dirty="0">
                <a:solidFill>
                  <a:schemeClr val="tx1"/>
                </a:solidFill>
              </a:rPr>
              <a:t>Structuring a narrative</a:t>
            </a:r>
          </a:p>
          <a:p>
            <a:pPr marL="1257300" lvl="2" indent="-342900" algn="l" fontAlgn="base">
              <a:buFont typeface="Wingdings" panose="05000000000000000000" pitchFamily="2" charset="2"/>
              <a:buChar char="§"/>
            </a:pPr>
            <a:r>
              <a:rPr lang="en-US" sz="1600" dirty="0">
                <a:solidFill>
                  <a:schemeClr val="tx1"/>
                </a:solidFill>
              </a:rPr>
              <a:t>Editing a proposal</a:t>
            </a:r>
          </a:p>
          <a:p>
            <a:pPr marL="800100" lvl="1" indent="-342900" algn="l" fontAlgn="base">
              <a:buFont typeface="Wingdings" panose="05000000000000000000" pitchFamily="2" charset="2"/>
              <a:buChar char="§"/>
            </a:pPr>
            <a:r>
              <a:rPr lang="en-US" sz="2000" dirty="0">
                <a:solidFill>
                  <a:schemeClr val="tx1"/>
                </a:solidFill>
              </a:rPr>
              <a:t>IA and OSP will:</a:t>
            </a:r>
          </a:p>
          <a:p>
            <a:pPr marL="1257300" lvl="2" indent="-342900" algn="l" fontAlgn="base">
              <a:buFont typeface="Wingdings" panose="05000000000000000000" pitchFamily="2" charset="2"/>
              <a:buChar char="§"/>
            </a:pPr>
            <a:r>
              <a:rPr lang="en-US" sz="1600" dirty="0">
                <a:solidFill>
                  <a:schemeClr val="tx1"/>
                </a:solidFill>
              </a:rPr>
              <a:t>Determine whether or not the project is sponsored</a:t>
            </a:r>
          </a:p>
          <a:p>
            <a:pPr marL="1257300" lvl="2" indent="-342900" algn="l" fontAlgn="base">
              <a:buFont typeface="Wingdings" panose="05000000000000000000" pitchFamily="2" charset="2"/>
              <a:buChar char="§"/>
            </a:pPr>
            <a:r>
              <a:rPr lang="en-US" sz="1600" dirty="0">
                <a:solidFill>
                  <a:schemeClr val="tx1"/>
                </a:solidFill>
              </a:rPr>
              <a:t>If it is, project will be managed and submitted by OSP</a:t>
            </a:r>
          </a:p>
          <a:p>
            <a:pPr marL="1257300" lvl="2" indent="-342900" algn="l" fontAlgn="base">
              <a:buFont typeface="Wingdings" panose="05000000000000000000" pitchFamily="2" charset="2"/>
              <a:buChar char="§"/>
            </a:pPr>
            <a:r>
              <a:rPr lang="en-US" sz="1600" dirty="0">
                <a:solidFill>
                  <a:schemeClr val="tx1"/>
                </a:solidFill>
              </a:rPr>
              <a:t>If not (if it’s a philanthropic grant), it will be managed and submitted by IA, through TTFI</a:t>
            </a:r>
          </a:p>
          <a:p>
            <a:pPr marL="1257300" lvl="2" indent="-342900" algn="l" fontAlgn="base">
              <a:buFont typeface="Wingdings" panose="05000000000000000000" pitchFamily="2" charset="2"/>
              <a:buChar char="§"/>
            </a:pPr>
            <a:r>
              <a:rPr lang="en-US" sz="1600" dirty="0">
                <a:solidFill>
                  <a:schemeClr val="tx1"/>
                </a:solidFill>
              </a:rPr>
              <a:t>For all grant submissions to private funders, IA will review and provide edits/comments</a:t>
            </a:r>
          </a:p>
          <a:p>
            <a:pPr marL="800100" lvl="1" indent="-342900" algn="l" fontAlgn="base">
              <a:buFont typeface="Arial" panose="020B0604020202020204" pitchFamily="34" charset="0"/>
              <a:buChar char="•"/>
            </a:pPr>
            <a:r>
              <a:rPr lang="en-US" sz="2000" dirty="0">
                <a:solidFill>
                  <a:schemeClr val="tx1"/>
                </a:solidFill>
              </a:rPr>
              <a:t>All private foundation proposals must be approved by IA in Cayuse</a:t>
            </a:r>
          </a:p>
          <a:p>
            <a:pPr lvl="1" algn="l" fontAlgn="base"/>
            <a:endParaRPr lang="en-US" sz="2000" dirty="0">
              <a:solidFill>
                <a:schemeClr val="tx1"/>
              </a:solidFill>
            </a:endParaRPr>
          </a:p>
          <a:p>
            <a:pPr marL="800100" lvl="1" indent="-342900" algn="l" fontAlgn="base">
              <a:buFont typeface="Wingdings" panose="05000000000000000000" pitchFamily="2" charset="2"/>
              <a:buChar char="§"/>
            </a:pPr>
            <a:endParaRPr lang="en-US" sz="2000" dirty="0">
              <a:solidFill>
                <a:schemeClr val="tx1"/>
              </a:solidFill>
            </a:endParaRPr>
          </a:p>
          <a:p>
            <a:pPr algn="l" fontAlgn="base"/>
            <a:endParaRPr lang="en-US" sz="2400" dirty="0">
              <a:solidFill>
                <a:schemeClr val="tx1"/>
              </a:solidFill>
            </a:endParaRPr>
          </a:p>
        </p:txBody>
      </p:sp>
    </p:spTree>
    <p:extLst>
      <p:ext uri="{BB962C8B-B14F-4D97-AF65-F5344CB8AC3E}">
        <p14:creationId xmlns:p14="http://schemas.microsoft.com/office/powerpoint/2010/main" val="32603832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F3201-0C72-8C41-A19D-8EE9971CB791}"/>
              </a:ext>
            </a:extLst>
          </p:cNvPr>
          <p:cNvSpPr>
            <a:spLocks noGrp="1"/>
          </p:cNvSpPr>
          <p:nvPr>
            <p:ph type="ctrTitle"/>
          </p:nvPr>
        </p:nvSpPr>
        <p:spPr>
          <a:xfrm>
            <a:off x="649735" y="1072985"/>
            <a:ext cx="7772400" cy="828365"/>
          </a:xfrm>
        </p:spPr>
        <p:txBody>
          <a:bodyPr>
            <a:normAutofit/>
          </a:bodyPr>
          <a:lstStyle/>
          <a:p>
            <a:r>
              <a:rPr lang="en-US" sz="3600" b="1" dirty="0">
                <a:latin typeface="Gotham Black Regular" panose="02000603040000020004" pitchFamily="2" charset="0"/>
              </a:rPr>
              <a:t>Corporate &amp; Foundation Relations</a:t>
            </a:r>
          </a:p>
        </p:txBody>
      </p:sp>
      <p:sp>
        <p:nvSpPr>
          <p:cNvPr id="3" name="Subtitle 2">
            <a:extLst>
              <a:ext uri="{FF2B5EF4-FFF2-40B4-BE49-F238E27FC236}">
                <a16:creationId xmlns:a16="http://schemas.microsoft.com/office/drawing/2014/main" id="{FFE264C1-2386-6C41-AE86-19490E66EBF2}"/>
              </a:ext>
            </a:extLst>
          </p:cNvPr>
          <p:cNvSpPr>
            <a:spLocks noGrp="1"/>
          </p:cNvSpPr>
          <p:nvPr>
            <p:ph type="subTitle" idx="1"/>
          </p:nvPr>
        </p:nvSpPr>
        <p:spPr>
          <a:xfrm>
            <a:off x="164124" y="1768346"/>
            <a:ext cx="8831384" cy="4940025"/>
          </a:xfrm>
        </p:spPr>
        <p:txBody>
          <a:bodyPr>
            <a:noAutofit/>
          </a:bodyPr>
          <a:lstStyle/>
          <a:p>
            <a:pPr fontAlgn="base"/>
            <a:r>
              <a:rPr lang="en-US" sz="2400" b="1" dirty="0">
                <a:solidFill>
                  <a:schemeClr val="tx1"/>
                </a:solidFill>
              </a:rPr>
              <a:t>Practice Good Stewardship of Grant Awards</a:t>
            </a:r>
          </a:p>
          <a:p>
            <a:pPr fontAlgn="base"/>
            <a:endParaRPr lang="en-US" sz="2400" b="1" dirty="0">
              <a:solidFill>
                <a:schemeClr val="tx1"/>
              </a:solidFill>
            </a:endParaRPr>
          </a:p>
          <a:p>
            <a:pPr marL="800100" lvl="1" indent="-342900" algn="l" fontAlgn="base">
              <a:buFont typeface="Wingdings" panose="05000000000000000000" pitchFamily="2" charset="2"/>
              <a:buChar char="§"/>
            </a:pPr>
            <a:r>
              <a:rPr lang="en-US" sz="2000" dirty="0">
                <a:solidFill>
                  <a:schemeClr val="tx1"/>
                </a:solidFill>
              </a:rPr>
              <a:t>Faculty member should communicate with OSP and IA on all post-award items including decline notifications</a:t>
            </a:r>
          </a:p>
          <a:p>
            <a:pPr marL="800100" lvl="1" indent="-342900" algn="l" fontAlgn="base">
              <a:buFont typeface="Wingdings" panose="05000000000000000000" pitchFamily="2" charset="2"/>
              <a:buChar char="§"/>
            </a:pPr>
            <a:r>
              <a:rPr lang="en-US" sz="2000" dirty="0">
                <a:solidFill>
                  <a:schemeClr val="tx1"/>
                </a:solidFill>
              </a:rPr>
              <a:t>Faculty should not sign contracts/agreements but forward to OSP or IA</a:t>
            </a:r>
          </a:p>
          <a:p>
            <a:pPr marL="800100" lvl="1" indent="-342900" algn="l" fontAlgn="base">
              <a:buFont typeface="Wingdings" panose="05000000000000000000" pitchFamily="2" charset="2"/>
              <a:buChar char="§"/>
            </a:pPr>
            <a:r>
              <a:rPr lang="en-US" sz="2000" dirty="0">
                <a:solidFill>
                  <a:schemeClr val="tx1"/>
                </a:solidFill>
              </a:rPr>
              <a:t>Faculty should not communicate directly with funders but instead use OSP or IA as a liaison </a:t>
            </a:r>
          </a:p>
          <a:p>
            <a:pPr marL="800100" lvl="1" indent="-342900" algn="l" fontAlgn="base">
              <a:buFont typeface="Wingdings" panose="05000000000000000000" pitchFamily="2" charset="2"/>
              <a:buChar char="§"/>
            </a:pPr>
            <a:r>
              <a:rPr lang="en-US" sz="2000" dirty="0">
                <a:solidFill>
                  <a:schemeClr val="tx1"/>
                </a:solidFill>
              </a:rPr>
              <a:t>Faculty should spend down grant funds within the timeline of the award as part of good stewardship</a:t>
            </a:r>
          </a:p>
          <a:p>
            <a:pPr marL="1257300" lvl="2" indent="-342900" algn="l" fontAlgn="base">
              <a:buFont typeface="Wingdings" panose="05000000000000000000" pitchFamily="2" charset="2"/>
              <a:buChar char="§"/>
            </a:pPr>
            <a:r>
              <a:rPr lang="en-US" sz="2000" dirty="0">
                <a:solidFill>
                  <a:schemeClr val="tx1"/>
                </a:solidFill>
              </a:rPr>
              <a:t>Plan ahead to ensure spend down</a:t>
            </a:r>
          </a:p>
          <a:p>
            <a:pPr lvl="2" algn="l" fontAlgn="base"/>
            <a:endParaRPr lang="en-US" sz="2000" dirty="0">
              <a:solidFill>
                <a:schemeClr val="tx1"/>
              </a:solidFill>
            </a:endParaRPr>
          </a:p>
        </p:txBody>
      </p:sp>
    </p:spTree>
    <p:extLst>
      <p:ext uri="{BB962C8B-B14F-4D97-AF65-F5344CB8AC3E}">
        <p14:creationId xmlns:p14="http://schemas.microsoft.com/office/powerpoint/2010/main" val="33738485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F3201-0C72-8C41-A19D-8EE9971CB791}"/>
              </a:ext>
            </a:extLst>
          </p:cNvPr>
          <p:cNvSpPr>
            <a:spLocks noGrp="1"/>
          </p:cNvSpPr>
          <p:nvPr>
            <p:ph type="ctrTitle"/>
          </p:nvPr>
        </p:nvSpPr>
        <p:spPr>
          <a:xfrm>
            <a:off x="649735" y="1072985"/>
            <a:ext cx="7772400" cy="828365"/>
          </a:xfrm>
        </p:spPr>
        <p:txBody>
          <a:bodyPr>
            <a:normAutofit/>
          </a:bodyPr>
          <a:lstStyle/>
          <a:p>
            <a:r>
              <a:rPr lang="en-US" sz="3600" b="1" dirty="0">
                <a:latin typeface="Gotham Black Regular" panose="02000603040000020004" pitchFamily="2" charset="0"/>
              </a:rPr>
              <a:t>Development Department</a:t>
            </a:r>
          </a:p>
        </p:txBody>
      </p:sp>
      <p:sp>
        <p:nvSpPr>
          <p:cNvPr id="3" name="Subtitle 2">
            <a:extLst>
              <a:ext uri="{FF2B5EF4-FFF2-40B4-BE49-F238E27FC236}">
                <a16:creationId xmlns:a16="http://schemas.microsoft.com/office/drawing/2014/main" id="{FFE264C1-2386-6C41-AE86-19490E66EBF2}"/>
              </a:ext>
            </a:extLst>
          </p:cNvPr>
          <p:cNvSpPr>
            <a:spLocks noGrp="1"/>
          </p:cNvSpPr>
          <p:nvPr>
            <p:ph type="subTitle" idx="1"/>
          </p:nvPr>
        </p:nvSpPr>
        <p:spPr>
          <a:xfrm>
            <a:off x="494270" y="1775853"/>
            <a:ext cx="8303741" cy="4882642"/>
          </a:xfrm>
        </p:spPr>
        <p:txBody>
          <a:bodyPr>
            <a:noAutofit/>
          </a:bodyPr>
          <a:lstStyle/>
          <a:p>
            <a:pPr fontAlgn="base"/>
            <a:r>
              <a:rPr lang="en-US" sz="2400" b="1" dirty="0">
                <a:solidFill>
                  <a:schemeClr val="tx1"/>
                </a:solidFill>
              </a:rPr>
              <a:t>Tips for Identifying Resources in Your Field</a:t>
            </a:r>
            <a:endParaRPr lang="en-US" sz="800" b="1" dirty="0">
              <a:solidFill>
                <a:schemeClr val="tx1"/>
              </a:solidFill>
            </a:endParaRPr>
          </a:p>
          <a:p>
            <a:pPr marL="342900" indent="-342900" algn="l" fontAlgn="base">
              <a:buFont typeface="Wingdings" panose="05000000000000000000" pitchFamily="2" charset="2"/>
              <a:buChar char="§"/>
            </a:pPr>
            <a:r>
              <a:rPr lang="en-US" sz="1800" dirty="0">
                <a:solidFill>
                  <a:schemeClr val="tx1"/>
                </a:solidFill>
              </a:rPr>
              <a:t>IA List of Funding Opportunities </a:t>
            </a:r>
          </a:p>
          <a:p>
            <a:pPr marL="800100" lvl="1" indent="-342900" algn="l" fontAlgn="base">
              <a:buFont typeface="Wingdings" panose="05000000000000000000" pitchFamily="2" charset="2"/>
              <a:buChar char="§"/>
            </a:pPr>
            <a:r>
              <a:rPr lang="en-US" sz="1400" dirty="0">
                <a:solidFill>
                  <a:schemeClr val="tx1"/>
                </a:solidFill>
              </a:rPr>
              <a:t>Emailed twice a month</a:t>
            </a:r>
          </a:p>
          <a:p>
            <a:pPr marL="800100" lvl="1" indent="-342900" algn="l" fontAlgn="base">
              <a:buFont typeface="Wingdings" panose="05000000000000000000" pitchFamily="2" charset="2"/>
              <a:buChar char="§"/>
            </a:pPr>
            <a:r>
              <a:rPr lang="en-US" sz="1400" dirty="0">
                <a:solidFill>
                  <a:schemeClr val="tx1"/>
                </a:solidFill>
              </a:rPr>
              <a:t>Contact Lori Navarrete at </a:t>
            </a:r>
            <a:r>
              <a:rPr lang="en-US" sz="1400" dirty="0">
                <a:solidFill>
                  <a:schemeClr val="tx1"/>
                </a:solidFill>
                <a:hlinkClick r:id="rId2"/>
              </a:rPr>
              <a:t>lori.navarrete@ttuhsc.edu</a:t>
            </a:r>
            <a:r>
              <a:rPr lang="en-US" sz="1400" dirty="0">
                <a:solidFill>
                  <a:schemeClr val="tx1"/>
                </a:solidFill>
              </a:rPr>
              <a:t> for more information and to be added to list</a:t>
            </a:r>
          </a:p>
          <a:p>
            <a:pPr marL="342900" indent="-342900" algn="l" fontAlgn="base">
              <a:buFont typeface="Wingdings" panose="05000000000000000000" pitchFamily="2" charset="2"/>
              <a:buChar char="§"/>
            </a:pPr>
            <a:r>
              <a:rPr lang="en-US" sz="1800" dirty="0">
                <a:solidFill>
                  <a:schemeClr val="tx1"/>
                </a:solidFill>
              </a:rPr>
              <a:t>Let Us Know What You Are Working On</a:t>
            </a:r>
          </a:p>
          <a:p>
            <a:pPr marL="800100" lvl="1" indent="-342900" algn="l" fontAlgn="base">
              <a:buFont typeface="Wingdings" panose="05000000000000000000" pitchFamily="2" charset="2"/>
              <a:buChar char="§"/>
            </a:pPr>
            <a:r>
              <a:rPr lang="en-US" sz="1400" dirty="0">
                <a:solidFill>
                  <a:schemeClr val="tx1"/>
                </a:solidFill>
              </a:rPr>
              <a:t>What is your timeframe?</a:t>
            </a:r>
          </a:p>
          <a:p>
            <a:pPr marL="800100" lvl="1" indent="-342900" algn="l" fontAlgn="base">
              <a:buFont typeface="Wingdings" panose="05000000000000000000" pitchFamily="2" charset="2"/>
              <a:buChar char="§"/>
            </a:pPr>
            <a:r>
              <a:rPr lang="en-US" sz="1400" dirty="0">
                <a:solidFill>
                  <a:schemeClr val="tx1"/>
                </a:solidFill>
              </a:rPr>
              <a:t>What is the dollar amount needed?</a:t>
            </a:r>
          </a:p>
          <a:p>
            <a:pPr marL="800100" lvl="1" indent="-342900" algn="l" fontAlgn="base">
              <a:buFont typeface="Wingdings" panose="05000000000000000000" pitchFamily="2" charset="2"/>
              <a:buChar char="§"/>
            </a:pPr>
            <a:r>
              <a:rPr lang="en-US" sz="1400" dirty="0">
                <a:solidFill>
                  <a:schemeClr val="tx1"/>
                </a:solidFill>
              </a:rPr>
              <a:t>Send us a one-paragraph description of research project</a:t>
            </a:r>
          </a:p>
          <a:p>
            <a:pPr marL="342900" indent="-342900" algn="l" fontAlgn="base">
              <a:buFont typeface="Wingdings" panose="05000000000000000000" pitchFamily="2" charset="2"/>
              <a:buChar char="§"/>
            </a:pPr>
            <a:r>
              <a:rPr lang="en-US" sz="1800" dirty="0">
                <a:solidFill>
                  <a:schemeClr val="tx1"/>
                </a:solidFill>
              </a:rPr>
              <a:t>Research Who the Funders Are</a:t>
            </a:r>
          </a:p>
          <a:p>
            <a:pPr marL="800100" lvl="1" indent="-342900" algn="l" fontAlgn="base">
              <a:buFont typeface="Wingdings" panose="05000000000000000000" pitchFamily="2" charset="2"/>
              <a:buChar char="§"/>
            </a:pPr>
            <a:r>
              <a:rPr lang="en-US" sz="1400" dirty="0">
                <a:solidFill>
                  <a:schemeClr val="tx1"/>
                </a:solidFill>
              </a:rPr>
              <a:t>Sign up for organization listservs &amp; newsletters – many include funding opportunities</a:t>
            </a:r>
          </a:p>
          <a:p>
            <a:pPr marL="800100" lvl="1" indent="-342900" algn="l" fontAlgn="base">
              <a:buFont typeface="Wingdings" panose="05000000000000000000" pitchFamily="2" charset="2"/>
              <a:buChar char="§"/>
            </a:pPr>
            <a:r>
              <a:rPr lang="en-US" sz="1400" dirty="0">
                <a:solidFill>
                  <a:schemeClr val="tx1"/>
                </a:solidFill>
              </a:rPr>
              <a:t>Utilize your professional networks, colleagues and member organizations to identify funders</a:t>
            </a:r>
          </a:p>
          <a:p>
            <a:pPr marL="800100" lvl="1" indent="-342900" algn="l" fontAlgn="base">
              <a:buFont typeface="Wingdings" panose="05000000000000000000" pitchFamily="2" charset="2"/>
              <a:buChar char="§"/>
            </a:pPr>
            <a:r>
              <a:rPr lang="en-US" sz="1400" dirty="0">
                <a:solidFill>
                  <a:schemeClr val="tx1"/>
                </a:solidFill>
              </a:rPr>
              <a:t>A simple Google search of your focus area can result in organizations you were previously unaware of</a:t>
            </a:r>
            <a:endParaRPr lang="en-US" sz="1800" dirty="0">
              <a:solidFill>
                <a:schemeClr val="tx1"/>
              </a:solidFill>
            </a:endParaRPr>
          </a:p>
          <a:p>
            <a:pPr marL="342900" indent="-342900" algn="l" fontAlgn="base">
              <a:buFont typeface="Wingdings" panose="05000000000000000000" pitchFamily="2" charset="2"/>
              <a:buChar char="§"/>
            </a:pPr>
            <a:r>
              <a:rPr lang="en-US" sz="1800" dirty="0">
                <a:solidFill>
                  <a:schemeClr val="tx1"/>
                </a:solidFill>
              </a:rPr>
              <a:t>Talk To Private Funders Before Submitting LOIs and Applications</a:t>
            </a:r>
          </a:p>
          <a:p>
            <a:pPr marL="800100" lvl="1" indent="-342900" algn="l" fontAlgn="base">
              <a:buFont typeface="Wingdings" panose="05000000000000000000" pitchFamily="2" charset="2"/>
              <a:buChar char="§"/>
            </a:pPr>
            <a:r>
              <a:rPr lang="en-US" sz="1400" dirty="0">
                <a:solidFill>
                  <a:schemeClr val="tx1"/>
                </a:solidFill>
              </a:rPr>
              <a:t>Must do this through OSP or IA</a:t>
            </a:r>
          </a:p>
          <a:p>
            <a:pPr marL="800100" lvl="1" indent="-342900" algn="l" fontAlgn="base">
              <a:buFont typeface="Wingdings" panose="05000000000000000000" pitchFamily="2" charset="2"/>
              <a:buChar char="§"/>
            </a:pPr>
            <a:r>
              <a:rPr lang="en-US" sz="1400" dirty="0">
                <a:solidFill>
                  <a:schemeClr val="tx1"/>
                </a:solidFill>
              </a:rPr>
              <a:t>Helps the funder pre-screen, puts you on funder’s radar, provides you information on funding priorities and avoids wasting your time and theirs</a:t>
            </a:r>
          </a:p>
          <a:p>
            <a:pPr algn="l" fontAlgn="base"/>
            <a:endParaRPr lang="en-US" sz="2400" dirty="0">
              <a:solidFill>
                <a:schemeClr val="tx1"/>
              </a:solidFill>
            </a:endParaRPr>
          </a:p>
        </p:txBody>
      </p:sp>
    </p:spTree>
    <p:extLst>
      <p:ext uri="{BB962C8B-B14F-4D97-AF65-F5344CB8AC3E}">
        <p14:creationId xmlns:p14="http://schemas.microsoft.com/office/powerpoint/2010/main" val="9190951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21305"/>
            <a:ext cx="8229600" cy="877824"/>
          </a:xfrm>
        </p:spPr>
        <p:txBody>
          <a:bodyPr>
            <a:normAutofit/>
          </a:bodyPr>
          <a:lstStyle/>
          <a:p>
            <a:r>
              <a:rPr lang="en-US" sz="4000" b="1" dirty="0">
                <a:effectLst>
                  <a:outerShdw blurRad="38100" dist="38100" dir="2700000" algn="tl">
                    <a:srgbClr val="000000">
                      <a:alpha val="43137"/>
                    </a:srgbClr>
                  </a:outerShdw>
                </a:effectLst>
              </a:rPr>
              <a:t>Our Purpose</a:t>
            </a:r>
          </a:p>
        </p:txBody>
      </p:sp>
      <p:sp>
        <p:nvSpPr>
          <p:cNvPr id="3" name="Subtitle 2"/>
          <p:cNvSpPr>
            <a:spLocks noGrp="1"/>
          </p:cNvSpPr>
          <p:nvPr>
            <p:ph idx="1"/>
          </p:nvPr>
        </p:nvSpPr>
        <p:spPr>
          <a:xfrm>
            <a:off x="457200" y="2034434"/>
            <a:ext cx="8229600" cy="4402225"/>
          </a:xfrm>
        </p:spPr>
        <p:txBody>
          <a:bodyPr>
            <a:normAutofit fontScale="92500" lnSpcReduction="10000"/>
          </a:bodyPr>
          <a:lstStyle/>
          <a:p>
            <a:pPr marL="0" indent="0">
              <a:buNone/>
            </a:pPr>
            <a:endParaRPr lang="en-US" sz="2000" dirty="0"/>
          </a:p>
          <a:p>
            <a:r>
              <a:rPr lang="en-US" sz="2200" dirty="0"/>
              <a:t>We assist with the preparation and submission of sponsored program proposal submissions (federal, state, local, private/foundations)</a:t>
            </a:r>
          </a:p>
          <a:p>
            <a:pPr lvl="1"/>
            <a:r>
              <a:rPr lang="en-US" sz="1900" dirty="0">
                <a:solidFill>
                  <a:srgbClr val="0000CC"/>
                </a:solidFill>
              </a:rPr>
              <a:t>For today’s presentation, this is our focus.</a:t>
            </a:r>
          </a:p>
          <a:p>
            <a:pPr lvl="1"/>
            <a:r>
              <a:rPr lang="en-US" sz="1900" dirty="0"/>
              <a:t>We are here to assist with the proposal submission of federal clinical trials</a:t>
            </a:r>
          </a:p>
          <a:p>
            <a:pPr lvl="1"/>
            <a:r>
              <a:rPr lang="en-US" sz="1900" dirty="0"/>
              <a:t>Friendly reminder that Industry Clinical Trials are handled by our Research Contracts and Agreements unit. </a:t>
            </a:r>
          </a:p>
          <a:p>
            <a:pPr lvl="2"/>
            <a:r>
              <a:rPr lang="en-US" sz="1900" dirty="0"/>
              <a:t>Email: </a:t>
            </a:r>
            <a:r>
              <a:rPr lang="en-US" sz="1900" dirty="0">
                <a:hlinkClick r:id="rId3"/>
              </a:rPr>
              <a:t>ELP-Research-Contracts@ttuhsc.edu</a:t>
            </a:r>
            <a:r>
              <a:rPr lang="en-US" sz="1900" dirty="0"/>
              <a:t>  </a:t>
            </a:r>
          </a:p>
          <a:p>
            <a:pPr marL="0" indent="0">
              <a:buNone/>
            </a:pPr>
            <a:endParaRPr lang="en-US" sz="2000" dirty="0"/>
          </a:p>
          <a:p>
            <a:r>
              <a:rPr lang="en-US" sz="2200" dirty="0"/>
              <a:t>If awarded, we assist faculty and research staff with the management of all non-financial post award, to include project closeout.</a:t>
            </a:r>
          </a:p>
          <a:p>
            <a:pPr lvl="1"/>
            <a:r>
              <a:rPr lang="en-US" sz="1900" dirty="0"/>
              <a:t>Prior Approvals (budget revisions)</a:t>
            </a:r>
          </a:p>
          <a:p>
            <a:pPr lvl="1"/>
            <a:r>
              <a:rPr lang="en-US" sz="1900" dirty="0"/>
              <a:t>No Cost Extensions</a:t>
            </a:r>
          </a:p>
          <a:p>
            <a:pPr lvl="1"/>
            <a:r>
              <a:rPr lang="en-US" sz="1900" dirty="0"/>
              <a:t>Non-Financial Report submission</a:t>
            </a:r>
          </a:p>
        </p:txBody>
      </p:sp>
    </p:spTree>
    <p:extLst>
      <p:ext uri="{BB962C8B-B14F-4D97-AF65-F5344CB8AC3E}">
        <p14:creationId xmlns:p14="http://schemas.microsoft.com/office/powerpoint/2010/main" val="34268497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F3201-0C72-8C41-A19D-8EE9971CB791}"/>
              </a:ext>
            </a:extLst>
          </p:cNvPr>
          <p:cNvSpPr>
            <a:spLocks noGrp="1"/>
          </p:cNvSpPr>
          <p:nvPr>
            <p:ph type="ctrTitle"/>
          </p:nvPr>
        </p:nvSpPr>
        <p:spPr>
          <a:xfrm>
            <a:off x="649735" y="1072985"/>
            <a:ext cx="7772400" cy="828365"/>
          </a:xfrm>
        </p:spPr>
        <p:txBody>
          <a:bodyPr>
            <a:normAutofit/>
          </a:bodyPr>
          <a:lstStyle/>
          <a:p>
            <a:r>
              <a:rPr lang="en-US" sz="3600" b="1" dirty="0">
                <a:latin typeface="Gotham Black Regular" panose="02000603040000020004" pitchFamily="2" charset="0"/>
              </a:rPr>
              <a:t>Thank You!</a:t>
            </a:r>
          </a:p>
        </p:txBody>
      </p:sp>
      <p:sp>
        <p:nvSpPr>
          <p:cNvPr id="3" name="Subtitle 2">
            <a:extLst>
              <a:ext uri="{FF2B5EF4-FFF2-40B4-BE49-F238E27FC236}">
                <a16:creationId xmlns:a16="http://schemas.microsoft.com/office/drawing/2014/main" id="{FFE264C1-2386-6C41-AE86-19490E66EBF2}"/>
              </a:ext>
            </a:extLst>
          </p:cNvPr>
          <p:cNvSpPr>
            <a:spLocks noGrp="1"/>
          </p:cNvSpPr>
          <p:nvPr>
            <p:ph type="subTitle" idx="1"/>
          </p:nvPr>
        </p:nvSpPr>
        <p:spPr>
          <a:xfrm>
            <a:off x="477794" y="1830084"/>
            <a:ext cx="8279028" cy="4859967"/>
          </a:xfrm>
        </p:spPr>
        <p:txBody>
          <a:bodyPr>
            <a:noAutofit/>
          </a:bodyPr>
          <a:lstStyle/>
          <a:p>
            <a:pPr fontAlgn="base"/>
            <a:r>
              <a:rPr lang="en-US" sz="2200" b="1" dirty="0">
                <a:solidFill>
                  <a:schemeClr val="tx1"/>
                </a:solidFill>
              </a:rPr>
              <a:t>Development Team</a:t>
            </a:r>
          </a:p>
          <a:p>
            <a:pPr fontAlgn="base"/>
            <a:endParaRPr lang="en-US" sz="1000" b="1" dirty="0">
              <a:solidFill>
                <a:schemeClr val="tx1"/>
              </a:solidFill>
            </a:endParaRPr>
          </a:p>
          <a:p>
            <a:pPr marL="342900" indent="-342900" algn="l" fontAlgn="base">
              <a:buFont typeface="Wingdings" panose="05000000000000000000" pitchFamily="2" charset="2"/>
              <a:buChar char="§"/>
            </a:pPr>
            <a:r>
              <a:rPr lang="en-US" sz="2200" dirty="0">
                <a:solidFill>
                  <a:schemeClr val="tx1"/>
                </a:solidFill>
              </a:rPr>
              <a:t>Craig Holden, </a:t>
            </a:r>
            <a:r>
              <a:rPr lang="en-US" sz="2000" dirty="0">
                <a:solidFill>
                  <a:schemeClr val="tx1"/>
                </a:solidFill>
              </a:rPr>
              <a:t>Assistant Vice President, Development</a:t>
            </a:r>
          </a:p>
          <a:p>
            <a:pPr marL="342900" indent="-342900" algn="l" fontAlgn="base">
              <a:buFont typeface="Wingdings" panose="05000000000000000000" pitchFamily="2" charset="2"/>
              <a:buChar char="§"/>
            </a:pPr>
            <a:r>
              <a:rPr lang="en-US" sz="2200" dirty="0">
                <a:solidFill>
                  <a:schemeClr val="tx1"/>
                </a:solidFill>
              </a:rPr>
              <a:t>Janine Young, </a:t>
            </a:r>
            <a:r>
              <a:rPr lang="en-US" sz="2000" dirty="0">
                <a:solidFill>
                  <a:schemeClr val="tx1"/>
                </a:solidFill>
              </a:rPr>
              <a:t>Senior Director, Corporate &amp; Foundation Relations</a:t>
            </a:r>
          </a:p>
          <a:p>
            <a:pPr marL="342900" indent="-342900" algn="l" fontAlgn="base">
              <a:buFont typeface="Wingdings" panose="05000000000000000000" pitchFamily="2" charset="2"/>
              <a:buChar char="§"/>
            </a:pPr>
            <a:r>
              <a:rPr lang="en-US" sz="2200" dirty="0">
                <a:solidFill>
                  <a:schemeClr val="tx1"/>
                </a:solidFill>
              </a:rPr>
              <a:t>Brianna Huffman, </a:t>
            </a:r>
            <a:r>
              <a:rPr lang="en-US" sz="2000" dirty="0">
                <a:solidFill>
                  <a:schemeClr val="tx1"/>
                </a:solidFill>
              </a:rPr>
              <a:t>Senior Program Director </a:t>
            </a:r>
          </a:p>
          <a:p>
            <a:pPr marL="342900" indent="-342900" algn="l" fontAlgn="base">
              <a:buFont typeface="Wingdings" panose="05000000000000000000" pitchFamily="2" charset="2"/>
              <a:buChar char="§"/>
            </a:pPr>
            <a:r>
              <a:rPr lang="en-US" sz="2200" dirty="0">
                <a:solidFill>
                  <a:schemeClr val="tx1"/>
                </a:solidFill>
              </a:rPr>
              <a:t>Desma Montellano, </a:t>
            </a:r>
            <a:r>
              <a:rPr lang="en-US" sz="2000" dirty="0">
                <a:solidFill>
                  <a:schemeClr val="tx1"/>
                </a:solidFill>
              </a:rPr>
              <a:t>Associate Director, Donors Relations &amp; Annual Giving</a:t>
            </a:r>
          </a:p>
          <a:p>
            <a:pPr marL="342900" indent="-342900" algn="l" fontAlgn="base">
              <a:buFont typeface="Wingdings" panose="05000000000000000000" pitchFamily="2" charset="2"/>
              <a:buChar char="§"/>
            </a:pPr>
            <a:r>
              <a:rPr lang="en-US" sz="2200" dirty="0">
                <a:solidFill>
                  <a:schemeClr val="tx1"/>
                </a:solidFill>
              </a:rPr>
              <a:t>Lori Navarrete, </a:t>
            </a:r>
            <a:r>
              <a:rPr lang="en-US" sz="2000" dirty="0">
                <a:solidFill>
                  <a:schemeClr val="tx1"/>
                </a:solidFill>
              </a:rPr>
              <a:t>Senior Writer</a:t>
            </a:r>
          </a:p>
          <a:p>
            <a:pPr marL="342900" indent="-342900" algn="l" fontAlgn="base">
              <a:buFont typeface="Wingdings" panose="05000000000000000000" pitchFamily="2" charset="2"/>
              <a:buChar char="§"/>
            </a:pPr>
            <a:r>
              <a:rPr lang="en-US" sz="2200" dirty="0">
                <a:solidFill>
                  <a:schemeClr val="tx1"/>
                </a:solidFill>
              </a:rPr>
              <a:t>Christopher Rosenbluth, </a:t>
            </a:r>
            <a:r>
              <a:rPr lang="en-US" sz="2000" dirty="0">
                <a:solidFill>
                  <a:schemeClr val="tx1"/>
                </a:solidFill>
              </a:rPr>
              <a:t>Senior Writer</a:t>
            </a:r>
          </a:p>
          <a:p>
            <a:pPr marL="342900" indent="-342900" algn="l" fontAlgn="base">
              <a:buFont typeface="Wingdings" panose="05000000000000000000" pitchFamily="2" charset="2"/>
              <a:buChar char="§"/>
            </a:pPr>
            <a:r>
              <a:rPr lang="en-US" sz="2200" dirty="0">
                <a:solidFill>
                  <a:schemeClr val="tx1"/>
                </a:solidFill>
              </a:rPr>
              <a:t>Cassara Cravens, </a:t>
            </a:r>
            <a:r>
              <a:rPr lang="en-US" sz="2000" dirty="0">
                <a:solidFill>
                  <a:schemeClr val="tx1"/>
                </a:solidFill>
              </a:rPr>
              <a:t>Senior Business Assistant</a:t>
            </a:r>
          </a:p>
          <a:p>
            <a:pPr marL="342900" indent="-342900" algn="l" fontAlgn="base">
              <a:buFont typeface="Wingdings" panose="05000000000000000000" pitchFamily="2" charset="2"/>
              <a:buChar char="§"/>
            </a:pPr>
            <a:r>
              <a:rPr lang="en-US" sz="2200" dirty="0">
                <a:solidFill>
                  <a:schemeClr val="tx1"/>
                </a:solidFill>
              </a:rPr>
              <a:t>Meriah Rivera, </a:t>
            </a:r>
            <a:r>
              <a:rPr lang="en-US" sz="2000" dirty="0">
                <a:solidFill>
                  <a:schemeClr val="tx1"/>
                </a:solidFill>
              </a:rPr>
              <a:t>Program Coordinator</a:t>
            </a:r>
          </a:p>
          <a:p>
            <a:pPr fontAlgn="base"/>
            <a:endParaRPr lang="en-US" sz="1000" b="1" dirty="0">
              <a:solidFill>
                <a:schemeClr val="tx1"/>
              </a:solidFill>
            </a:endParaRPr>
          </a:p>
          <a:p>
            <a:pPr fontAlgn="base"/>
            <a:r>
              <a:rPr lang="en-US" sz="2000" b="1" dirty="0">
                <a:solidFill>
                  <a:schemeClr val="tx1"/>
                </a:solidFill>
              </a:rPr>
              <a:t>Contact us at 215-4850 </a:t>
            </a:r>
          </a:p>
          <a:p>
            <a:pPr fontAlgn="base"/>
            <a:r>
              <a:rPr lang="en-US" sz="2000" b="1" dirty="0">
                <a:solidFill>
                  <a:schemeClr val="tx1"/>
                </a:solidFill>
              </a:rPr>
              <a:t>https://elpaso.ttuhsc.edu/ia/</a:t>
            </a:r>
          </a:p>
          <a:p>
            <a:pPr algn="l" fontAlgn="base"/>
            <a:endParaRPr lang="en-US" sz="2200" dirty="0">
              <a:solidFill>
                <a:schemeClr val="tx1"/>
              </a:solidFill>
            </a:endParaRPr>
          </a:p>
          <a:p>
            <a:pPr algn="l" fontAlgn="base"/>
            <a:endParaRPr lang="en-US" sz="2400" dirty="0">
              <a:solidFill>
                <a:schemeClr val="tx1"/>
              </a:solidFill>
            </a:endParaRPr>
          </a:p>
        </p:txBody>
      </p:sp>
    </p:spTree>
    <p:extLst>
      <p:ext uri="{BB962C8B-B14F-4D97-AF65-F5344CB8AC3E}">
        <p14:creationId xmlns:p14="http://schemas.microsoft.com/office/powerpoint/2010/main" val="36258445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nvSpPr>
        <p:spPr>
          <a:xfrm>
            <a:off x="1031484" y="1729946"/>
            <a:ext cx="7313613" cy="444019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r>
              <a:rPr lang="en-US" sz="8000" kern="1200" dirty="0">
                <a:latin typeface="Archer Medium"/>
                <a:cs typeface="Archer Medium"/>
              </a:rPr>
              <a:t>Questions?</a:t>
            </a:r>
          </a:p>
          <a:p>
            <a:endParaRPr lang="en-US" sz="4000" kern="1200" dirty="0">
              <a:latin typeface="Archer Medium"/>
              <a:cs typeface="Archer Medium"/>
            </a:endParaRPr>
          </a:p>
          <a:p>
            <a:r>
              <a:rPr lang="en-US" sz="3200" kern="1200" dirty="0">
                <a:latin typeface="Archer Medium"/>
                <a:cs typeface="Archer Medium"/>
              </a:rPr>
              <a:t>The Office of Institutional Advancement </a:t>
            </a:r>
            <a:r>
              <a:rPr lang="en-US" sz="3200" dirty="0">
                <a:latin typeface="Archer Medium"/>
                <a:cs typeface="Archer Medium"/>
              </a:rPr>
              <a:t>W</a:t>
            </a:r>
            <a:r>
              <a:rPr lang="en-US" sz="3200" kern="1200" dirty="0">
                <a:latin typeface="Archer Medium"/>
                <a:cs typeface="Archer Medium"/>
              </a:rPr>
              <a:t>elcomes You</a:t>
            </a:r>
          </a:p>
          <a:p>
            <a:endParaRPr lang="en-US" sz="3200" kern="1200" dirty="0">
              <a:latin typeface="Archer Medium"/>
              <a:cs typeface="Archer Medium"/>
            </a:endParaRPr>
          </a:p>
          <a:p>
            <a:r>
              <a:rPr lang="en-US" sz="3000" dirty="0">
                <a:latin typeface="Archer Medium"/>
                <a:cs typeface="Archer Medium"/>
              </a:rPr>
              <a:t>Visit us at ASB II @ 222 Rick Francis St.</a:t>
            </a:r>
            <a:r>
              <a:rPr lang="en-US" sz="3000" kern="1200" dirty="0">
                <a:latin typeface="Archer Medium"/>
                <a:cs typeface="Archer Medium"/>
              </a:rPr>
              <a:t> </a:t>
            </a:r>
          </a:p>
        </p:txBody>
      </p:sp>
    </p:spTree>
    <p:extLst>
      <p:ext uri="{BB962C8B-B14F-4D97-AF65-F5344CB8AC3E}">
        <p14:creationId xmlns:p14="http://schemas.microsoft.com/office/powerpoint/2010/main" val="41786786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What is a sponsored project?</a:t>
            </a:r>
          </a:p>
        </p:txBody>
      </p:sp>
      <p:sp>
        <p:nvSpPr>
          <p:cNvPr id="3" name="Subtitle 2"/>
          <p:cNvSpPr>
            <a:spLocks noGrp="1"/>
          </p:cNvSpPr>
          <p:nvPr>
            <p:ph idx="1"/>
          </p:nvPr>
        </p:nvSpPr>
        <p:spPr/>
        <p:txBody>
          <a:bodyPr>
            <a:normAutofit/>
          </a:bodyPr>
          <a:lstStyle/>
          <a:p>
            <a:r>
              <a:rPr lang="en-US" sz="2000" dirty="0"/>
              <a:t>An externally-funded project or activity in which TTUHSC El Paso enters into a formal written agreement (i.e., a grant, contract, cooperative agreement, etc.) with a sponsor. </a:t>
            </a:r>
          </a:p>
          <a:p>
            <a:pPr marL="0" indent="0">
              <a:buNone/>
            </a:pPr>
            <a:endParaRPr lang="en-US" sz="2000" dirty="0"/>
          </a:p>
          <a:p>
            <a:r>
              <a:rPr lang="en-US" sz="2000" dirty="0"/>
              <a:t>Sponsored projects include consortium and subaward (subcontract) agreements in which another entity is the lead applicant. </a:t>
            </a:r>
          </a:p>
          <a:p>
            <a:pPr lvl="1"/>
            <a:r>
              <a:rPr lang="en-US" sz="1600" dirty="0"/>
              <a:t>Incoming subawards (when another institution is the lead)</a:t>
            </a:r>
          </a:p>
          <a:p>
            <a:pPr lvl="1"/>
            <a:r>
              <a:rPr lang="en-US" sz="1600" dirty="0"/>
              <a:t>Outgoing subawards (when TTUHSCEP is the lead)</a:t>
            </a:r>
          </a:p>
          <a:p>
            <a:pPr marL="0" indent="0">
              <a:buNone/>
            </a:pPr>
            <a:endParaRPr lang="en-US" sz="2200" dirty="0"/>
          </a:p>
        </p:txBody>
      </p:sp>
    </p:spTree>
    <p:extLst>
      <p:ext uri="{BB962C8B-B14F-4D97-AF65-F5344CB8AC3E}">
        <p14:creationId xmlns:p14="http://schemas.microsoft.com/office/powerpoint/2010/main" val="37593003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C5E16-831A-4B29-8172-5038DA4009C2}"/>
              </a:ext>
            </a:extLst>
          </p:cNvPr>
          <p:cNvSpPr>
            <a:spLocks noGrp="1"/>
          </p:cNvSpPr>
          <p:nvPr>
            <p:ph type="ctrTitle"/>
          </p:nvPr>
        </p:nvSpPr>
        <p:spPr>
          <a:xfrm>
            <a:off x="685800" y="912808"/>
            <a:ext cx="7772400" cy="1470025"/>
          </a:xfrm>
        </p:spPr>
        <p:txBody>
          <a:bodyPr>
            <a:normAutofit/>
          </a:bodyPr>
          <a:lstStyle/>
          <a:p>
            <a:r>
              <a:rPr lang="en-US" sz="3200" b="1" dirty="0">
                <a:effectLst>
                  <a:outerShdw blurRad="38100" dist="38100" dir="2700000" algn="tl">
                    <a:srgbClr val="000000">
                      <a:alpha val="43137"/>
                    </a:srgbClr>
                  </a:outerShdw>
                </a:effectLst>
              </a:rPr>
              <a:t>Role of Sponsored Programs </a:t>
            </a:r>
            <a:br>
              <a:rPr lang="en-US" sz="3200" b="1" dirty="0">
                <a:effectLst>
                  <a:outerShdw blurRad="38100" dist="38100" dir="2700000" algn="tl">
                    <a:srgbClr val="000000">
                      <a:alpha val="43137"/>
                    </a:srgbClr>
                  </a:outerShdw>
                </a:effectLst>
              </a:rPr>
            </a:br>
            <a:r>
              <a:rPr lang="en-US" sz="3200" b="1" dirty="0">
                <a:effectLst>
                  <a:outerShdw blurRad="38100" dist="38100" dir="2700000" algn="tl">
                    <a:srgbClr val="000000">
                      <a:alpha val="43137"/>
                    </a:srgbClr>
                  </a:outerShdw>
                </a:effectLst>
              </a:rPr>
              <a:t>in the Office of Research</a:t>
            </a:r>
            <a:endParaRPr lang="en-US" sz="3200" dirty="0">
              <a:effectLst>
                <a:outerShdw blurRad="38100" dist="38100" dir="2700000" algn="tl">
                  <a:srgbClr val="000000">
                    <a:alpha val="43137"/>
                  </a:srgbClr>
                </a:outerShdw>
              </a:effectLst>
            </a:endParaRPr>
          </a:p>
        </p:txBody>
      </p:sp>
      <p:pic>
        <p:nvPicPr>
          <p:cNvPr id="4" name="Picture 2" descr="Related image">
            <a:extLst>
              <a:ext uri="{FF2B5EF4-FFF2-40B4-BE49-F238E27FC236}">
                <a16:creationId xmlns:a16="http://schemas.microsoft.com/office/drawing/2014/main" id="{F2DA1EB7-7686-46D6-9083-5308468D455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2701903"/>
            <a:ext cx="2617948" cy="206604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46CE7AD-4C41-43F7-8B0E-B254EB03C958}"/>
              </a:ext>
            </a:extLst>
          </p:cNvPr>
          <p:cNvSpPr txBox="1"/>
          <p:nvPr/>
        </p:nvSpPr>
        <p:spPr>
          <a:xfrm>
            <a:off x="3554254" y="2632532"/>
            <a:ext cx="4903946" cy="3539430"/>
          </a:xfrm>
          <a:prstGeom prst="rect">
            <a:avLst/>
          </a:prstGeom>
          <a:noFill/>
        </p:spPr>
        <p:txBody>
          <a:bodyPr wrap="square">
            <a:spAutoFit/>
          </a:bodyPr>
          <a:lstStyle/>
          <a:p>
            <a:pPr marL="285750" indent="-285750">
              <a:buFont typeface="Arial" panose="020B0604020202020204" pitchFamily="34" charset="0"/>
              <a:buChar char="•"/>
            </a:pPr>
            <a:r>
              <a:rPr lang="en-US" sz="1600" dirty="0"/>
              <a:t>Assist in proposal preparation and submission</a:t>
            </a:r>
          </a:p>
          <a:p>
            <a:endParaRPr lang="en-US" sz="1600" dirty="0"/>
          </a:p>
          <a:p>
            <a:pPr marL="285750" indent="-285750">
              <a:buFont typeface="Arial" panose="020B0604020202020204" pitchFamily="34" charset="0"/>
              <a:buChar char="•"/>
            </a:pPr>
            <a:r>
              <a:rPr lang="en-US" sz="1600" dirty="0"/>
              <a:t>Budget development</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Ensure completion of administrative sections of proposals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Provide oversight of grants and contracts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Ensure compliance with sponsor and institution requirements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Streamline administrative burdens (reporting, internal, final)</a:t>
            </a:r>
          </a:p>
        </p:txBody>
      </p:sp>
    </p:spTree>
    <p:extLst>
      <p:ext uri="{BB962C8B-B14F-4D97-AF65-F5344CB8AC3E}">
        <p14:creationId xmlns:p14="http://schemas.microsoft.com/office/powerpoint/2010/main" val="16422515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21304"/>
            <a:ext cx="8229600" cy="1512167"/>
          </a:xfrm>
        </p:spPr>
        <p:txBody>
          <a:bodyPr>
            <a:normAutofit/>
          </a:bodyPr>
          <a:lstStyle/>
          <a:p>
            <a:r>
              <a:rPr lang="en-US" sz="3200" b="1" dirty="0"/>
              <a:t>What do I need to know if I am planning on submitting an application for external funding?</a:t>
            </a:r>
          </a:p>
        </p:txBody>
      </p:sp>
      <p:sp>
        <p:nvSpPr>
          <p:cNvPr id="3" name="Subtitle 2"/>
          <p:cNvSpPr>
            <a:spLocks noGrp="1"/>
          </p:cNvSpPr>
          <p:nvPr>
            <p:ph idx="1"/>
          </p:nvPr>
        </p:nvSpPr>
        <p:spPr>
          <a:xfrm>
            <a:off x="457200" y="2829184"/>
            <a:ext cx="8229600" cy="3708459"/>
          </a:xfrm>
        </p:spPr>
        <p:txBody>
          <a:bodyPr>
            <a:normAutofit/>
          </a:bodyPr>
          <a:lstStyle/>
          <a:p>
            <a:r>
              <a:rPr lang="en-US" sz="2000" dirty="0"/>
              <a:t>Proposal Submission Policy</a:t>
            </a:r>
          </a:p>
          <a:p>
            <a:pPr lvl="1"/>
            <a:r>
              <a:rPr lang="en-US" sz="1600" dirty="0">
                <a:hlinkClick r:id="rId2"/>
              </a:rPr>
              <a:t>https://ttuhscep.edu/research/osp/_documents/SP_Proposal-Submission-Policy-30-10-5-2-Effective-08-03-2022.pdf</a:t>
            </a:r>
            <a:endParaRPr lang="en-US" sz="1600" dirty="0"/>
          </a:p>
          <a:p>
            <a:pPr marL="457200" lvl="1" indent="0">
              <a:buNone/>
            </a:pPr>
            <a:endParaRPr lang="en-US" sz="2000" dirty="0"/>
          </a:p>
          <a:p>
            <a:r>
              <a:rPr lang="en-US" sz="2000" dirty="0"/>
              <a:t>All proposals must be started in Cayuse, the electronic grants management system used by SP</a:t>
            </a:r>
          </a:p>
          <a:p>
            <a:pPr lvl="1"/>
            <a:r>
              <a:rPr lang="en-US" sz="1600" dirty="0">
                <a:hlinkClick r:id="rId3"/>
              </a:rPr>
              <a:t>https://ttuhscep.cayuse424.com/sp/index.cfm</a:t>
            </a:r>
            <a:endParaRPr lang="en-US" sz="1600" dirty="0"/>
          </a:p>
          <a:p>
            <a:pPr marL="0" indent="0">
              <a:buNone/>
            </a:pPr>
            <a:endParaRPr lang="en-US" sz="2000" dirty="0"/>
          </a:p>
          <a:p>
            <a:r>
              <a:rPr lang="en-US" sz="2000" dirty="0"/>
              <a:t>All applications for sponsored programs funding must be submitted through SP</a:t>
            </a:r>
          </a:p>
          <a:p>
            <a:endParaRPr lang="en-US" sz="2000" dirty="0"/>
          </a:p>
          <a:p>
            <a:endParaRPr lang="en-US" sz="2700" dirty="0"/>
          </a:p>
        </p:txBody>
      </p:sp>
    </p:spTree>
    <p:extLst>
      <p:ext uri="{BB962C8B-B14F-4D97-AF65-F5344CB8AC3E}">
        <p14:creationId xmlns:p14="http://schemas.microsoft.com/office/powerpoint/2010/main" val="9830714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SP Proposal Submission Policy</a:t>
            </a:r>
          </a:p>
        </p:txBody>
      </p:sp>
      <p:sp>
        <p:nvSpPr>
          <p:cNvPr id="3" name="Subtitle 2"/>
          <p:cNvSpPr>
            <a:spLocks noGrp="1"/>
          </p:cNvSpPr>
          <p:nvPr>
            <p:ph idx="1"/>
          </p:nvPr>
        </p:nvSpPr>
        <p:spPr/>
        <p:txBody>
          <a:bodyPr>
            <a:normAutofit/>
          </a:bodyPr>
          <a:lstStyle/>
          <a:p>
            <a:pPr marL="0" indent="0">
              <a:buNone/>
            </a:pPr>
            <a:endParaRPr lang="en-US" sz="2000" dirty="0"/>
          </a:p>
          <a:p>
            <a:r>
              <a:rPr lang="en-US" sz="2000" dirty="0"/>
              <a:t>Applies to all applications for sponsored program funding regardless of sponsor type</a:t>
            </a:r>
          </a:p>
          <a:p>
            <a:pPr marL="0" indent="0">
              <a:buNone/>
            </a:pPr>
            <a:endParaRPr lang="en-US" sz="2000" dirty="0"/>
          </a:p>
          <a:p>
            <a:r>
              <a:rPr lang="en-US" sz="2000" dirty="0"/>
              <a:t>The SP proposal submission policy contains a 30, 10, 5 and 2 day deadline (with exceptions)</a:t>
            </a:r>
          </a:p>
          <a:p>
            <a:endParaRPr lang="en-US" sz="2000" dirty="0"/>
          </a:p>
          <a:p>
            <a:r>
              <a:rPr lang="en-US" sz="2000" dirty="0"/>
              <a:t>For private/foundation submissions, we collaborate with Institutional Advancement to submit the proposal. They will be providing more information about their process/services they offer.</a:t>
            </a:r>
          </a:p>
          <a:p>
            <a:endParaRPr lang="en-US" sz="2000" dirty="0"/>
          </a:p>
          <a:p>
            <a:pPr marL="0" indent="0">
              <a:buNone/>
            </a:pPr>
            <a:endParaRPr lang="en-US" sz="2000" dirty="0"/>
          </a:p>
        </p:txBody>
      </p:sp>
    </p:spTree>
    <p:extLst>
      <p:ext uri="{BB962C8B-B14F-4D97-AF65-F5344CB8AC3E}">
        <p14:creationId xmlns:p14="http://schemas.microsoft.com/office/powerpoint/2010/main" val="24105636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Proposal Submission Policy</a:t>
            </a:r>
            <a:br>
              <a:rPr lang="en-US" sz="3200" b="1" dirty="0"/>
            </a:br>
            <a:r>
              <a:rPr lang="en-US" sz="3200" dirty="0">
                <a:solidFill>
                  <a:srgbClr val="C00000"/>
                </a:solidFill>
              </a:rPr>
              <a:t>30-Calendar Day Deadline</a:t>
            </a:r>
          </a:p>
        </p:txBody>
      </p:sp>
      <p:sp>
        <p:nvSpPr>
          <p:cNvPr id="3" name="Content Placeholder 2"/>
          <p:cNvSpPr>
            <a:spLocks noGrp="1"/>
          </p:cNvSpPr>
          <p:nvPr>
            <p:ph idx="1"/>
          </p:nvPr>
        </p:nvSpPr>
        <p:spPr>
          <a:xfrm>
            <a:off x="457199" y="2417704"/>
            <a:ext cx="8573785" cy="4074536"/>
          </a:xfrm>
        </p:spPr>
        <p:txBody>
          <a:bodyPr>
            <a:normAutofit fontScale="77500" lnSpcReduction="20000"/>
          </a:bodyPr>
          <a:lstStyle/>
          <a:p>
            <a:r>
              <a:rPr lang="en-US" sz="2200" dirty="0"/>
              <a:t>All proposals for external funding need to be started and completed in Cayuse by the </a:t>
            </a:r>
            <a:r>
              <a:rPr lang="en-US" sz="2200" b="1" dirty="0"/>
              <a:t>lead PI/PD </a:t>
            </a:r>
            <a:r>
              <a:rPr lang="en-US" sz="2200" dirty="0">
                <a:solidFill>
                  <a:srgbClr val="0000CC"/>
                </a:solidFill>
              </a:rPr>
              <a:t>at least</a:t>
            </a:r>
            <a:r>
              <a:rPr lang="en-US" sz="2200" dirty="0"/>
              <a:t> 30 calendar days prior to the agency deadline (the earlier the better…)</a:t>
            </a:r>
          </a:p>
          <a:p>
            <a:pPr lvl="1"/>
            <a:r>
              <a:rPr lang="en-US" sz="1800" dirty="0">
                <a:hlinkClick r:id="rId2"/>
              </a:rPr>
              <a:t>https://ttuhscep.cayuse424.com/sp/index.cfm</a:t>
            </a:r>
            <a:endParaRPr lang="en-US" sz="1800" dirty="0"/>
          </a:p>
          <a:p>
            <a:pPr lvl="1"/>
            <a:r>
              <a:rPr lang="en-US" sz="1800" dirty="0"/>
              <a:t>Cayuse Quick Guides</a:t>
            </a:r>
          </a:p>
          <a:p>
            <a:pPr lvl="1"/>
            <a:r>
              <a:rPr lang="en-US" sz="1800" dirty="0">
                <a:hlinkClick r:id="rId3"/>
              </a:rPr>
              <a:t>https://elpaso.ttuhsc.edu/research/osp/forms/Cayuse-Quick-Guides.aspx</a:t>
            </a:r>
            <a:endParaRPr lang="en-US" sz="1800" dirty="0"/>
          </a:p>
          <a:p>
            <a:pPr marL="0" indent="0">
              <a:buNone/>
            </a:pPr>
            <a:endParaRPr lang="en-US" sz="1500" dirty="0"/>
          </a:p>
          <a:p>
            <a:r>
              <a:rPr lang="en-US" sz="2200" dirty="0"/>
              <a:t>The following elements must be completed in Cayuse</a:t>
            </a:r>
          </a:p>
          <a:p>
            <a:pPr lvl="1"/>
            <a:r>
              <a:rPr lang="en-US" sz="1700" b="1" dirty="0"/>
              <a:t>All</a:t>
            </a:r>
            <a:r>
              <a:rPr lang="en-US" sz="1700" dirty="0"/>
              <a:t> sections of the record (except those marked “OSP Only”) must be fully completed</a:t>
            </a:r>
          </a:p>
          <a:p>
            <a:pPr lvl="1"/>
            <a:r>
              <a:rPr lang="en-US" sz="1700" b="1" dirty="0"/>
              <a:t>All</a:t>
            </a:r>
            <a:r>
              <a:rPr lang="en-US" sz="1700" dirty="0"/>
              <a:t> participating subawardees must be specified</a:t>
            </a:r>
          </a:p>
          <a:p>
            <a:pPr lvl="1"/>
            <a:r>
              <a:rPr lang="en-US" sz="1700" dirty="0"/>
              <a:t>The Personnel Worksheet must be uploaded by the PI/PD in the attachment section of the  record</a:t>
            </a:r>
          </a:p>
          <a:p>
            <a:pPr lvl="2"/>
            <a:r>
              <a:rPr lang="en-US" sz="1600" dirty="0">
                <a:hlinkClick r:id="rId4"/>
              </a:rPr>
              <a:t>https://elpaso.ttuhsc.edu/research/osp/forms/_documents/Personnel_Worksheet_08-04-2022.pdf</a:t>
            </a:r>
            <a:endParaRPr lang="en-US" sz="1600" dirty="0"/>
          </a:p>
          <a:p>
            <a:pPr marL="457200" lvl="1" indent="0">
              <a:buNone/>
            </a:pPr>
            <a:endParaRPr lang="en-US" sz="1500" dirty="0"/>
          </a:p>
          <a:p>
            <a:r>
              <a:rPr lang="en-US" sz="2200" dirty="0"/>
              <a:t>If a sponsor or subawardee is not available in Cayuse, “Sponsor Not Listed” must be selected within the 30-day window. The assigned RA will make sure to add the sponsor to Cayuse.</a:t>
            </a:r>
          </a:p>
          <a:p>
            <a:endParaRPr lang="en-US" dirty="0"/>
          </a:p>
          <a:p>
            <a:r>
              <a:rPr lang="en-US" sz="2600" dirty="0"/>
              <a:t>The assigned RA will be sending the PI a SP timeline via email.</a:t>
            </a:r>
          </a:p>
        </p:txBody>
      </p:sp>
    </p:spTree>
    <p:extLst>
      <p:ext uri="{BB962C8B-B14F-4D97-AF65-F5344CB8AC3E}">
        <p14:creationId xmlns:p14="http://schemas.microsoft.com/office/powerpoint/2010/main" val="9424866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AC779-561B-4069-A518-97A3B94115EB}"/>
              </a:ext>
            </a:extLst>
          </p:cNvPr>
          <p:cNvSpPr>
            <a:spLocks noGrp="1"/>
          </p:cNvSpPr>
          <p:nvPr>
            <p:ph type="title"/>
          </p:nvPr>
        </p:nvSpPr>
        <p:spPr>
          <a:xfrm>
            <a:off x="457200" y="1121305"/>
            <a:ext cx="8229600" cy="411660"/>
          </a:xfrm>
        </p:spPr>
        <p:txBody>
          <a:bodyPr>
            <a:noAutofit/>
          </a:bodyPr>
          <a:lstStyle/>
          <a:p>
            <a:r>
              <a:rPr lang="en-US" sz="2400" dirty="0"/>
              <a:t>Personnel Worksheet</a:t>
            </a:r>
          </a:p>
        </p:txBody>
      </p:sp>
      <p:pic>
        <p:nvPicPr>
          <p:cNvPr id="5" name="Picture 4">
            <a:extLst>
              <a:ext uri="{FF2B5EF4-FFF2-40B4-BE49-F238E27FC236}">
                <a16:creationId xmlns:a16="http://schemas.microsoft.com/office/drawing/2014/main" id="{E02888E8-3BA6-4597-9A5B-5642476143BD}"/>
              </a:ext>
            </a:extLst>
          </p:cNvPr>
          <p:cNvPicPr>
            <a:picLocks noChangeAspect="1"/>
          </p:cNvPicPr>
          <p:nvPr/>
        </p:nvPicPr>
        <p:blipFill>
          <a:blip r:embed="rId2"/>
          <a:stretch>
            <a:fillRect/>
          </a:stretch>
        </p:blipFill>
        <p:spPr>
          <a:xfrm>
            <a:off x="295837" y="1532965"/>
            <a:ext cx="4032258" cy="5145741"/>
          </a:xfrm>
          <a:prstGeom prst="rect">
            <a:avLst/>
          </a:prstGeom>
        </p:spPr>
      </p:pic>
      <p:pic>
        <p:nvPicPr>
          <p:cNvPr id="7" name="Picture 6">
            <a:extLst>
              <a:ext uri="{FF2B5EF4-FFF2-40B4-BE49-F238E27FC236}">
                <a16:creationId xmlns:a16="http://schemas.microsoft.com/office/drawing/2014/main" id="{08E687DA-1B6B-4D6B-B021-0841D5C40077}"/>
              </a:ext>
            </a:extLst>
          </p:cNvPr>
          <p:cNvPicPr>
            <a:picLocks noChangeAspect="1"/>
          </p:cNvPicPr>
          <p:nvPr/>
        </p:nvPicPr>
        <p:blipFill>
          <a:blip r:embed="rId3"/>
          <a:stretch>
            <a:fillRect/>
          </a:stretch>
        </p:blipFill>
        <p:spPr>
          <a:xfrm>
            <a:off x="4328095" y="2012576"/>
            <a:ext cx="4760258" cy="2093259"/>
          </a:xfrm>
          <a:prstGeom prst="rect">
            <a:avLst/>
          </a:prstGeom>
        </p:spPr>
      </p:pic>
    </p:spTree>
    <p:extLst>
      <p:ext uri="{BB962C8B-B14F-4D97-AF65-F5344CB8AC3E}">
        <p14:creationId xmlns:p14="http://schemas.microsoft.com/office/powerpoint/2010/main" val="4127739941"/>
      </p:ext>
    </p:extLst>
  </p:cSld>
  <p:clrMapOvr>
    <a:masterClrMapping/>
  </p:clrMapOvr>
</p:sld>
</file>

<file path=ppt/theme/theme1.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White background - Black Head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Black background - Red Head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Black background - Campu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TTUHSCEP_Template</Template>
  <TotalTime>5549</TotalTime>
  <Words>2312</Words>
  <Application>Microsoft Office PowerPoint</Application>
  <PresentationFormat>On-screen Show (4:3)</PresentationFormat>
  <Paragraphs>311</Paragraphs>
  <Slides>31</Slides>
  <Notes>1</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31</vt:i4>
      </vt:variant>
    </vt:vector>
  </HeadingPairs>
  <TitlesOfParts>
    <vt:vector size="40" baseType="lpstr">
      <vt:lpstr>Archer Medium</vt:lpstr>
      <vt:lpstr>Arial</vt:lpstr>
      <vt:lpstr>Calibri</vt:lpstr>
      <vt:lpstr>Gotham Black Regular</vt:lpstr>
      <vt:lpstr>Wingdings</vt:lpstr>
      <vt:lpstr>Theme1</vt:lpstr>
      <vt:lpstr>White background - Black Header</vt:lpstr>
      <vt:lpstr>Black background - Red Header</vt:lpstr>
      <vt:lpstr>Black background - Campus</vt:lpstr>
      <vt:lpstr>PowerPoint Presentation</vt:lpstr>
      <vt:lpstr>Office of Research                          Sponsored Programs</vt:lpstr>
      <vt:lpstr>Our Purpose</vt:lpstr>
      <vt:lpstr>What is a sponsored project?</vt:lpstr>
      <vt:lpstr>Role of Sponsored Programs  in the Office of Research</vt:lpstr>
      <vt:lpstr>What do I need to know if I am planning on submitting an application for external funding?</vt:lpstr>
      <vt:lpstr>SP Proposal Submission Policy</vt:lpstr>
      <vt:lpstr>Proposal Submission Policy 30-Calendar Day Deadline</vt:lpstr>
      <vt:lpstr>Personnel Worksheet</vt:lpstr>
      <vt:lpstr>Example of SP Timeline</vt:lpstr>
      <vt:lpstr>Proposal Submission Policy 10-Business Day Deadline</vt:lpstr>
      <vt:lpstr>Proposal Submission Policy 5-Business Day Deadline</vt:lpstr>
      <vt:lpstr>Proposal Submission Policy 2-Business Day Deadline</vt:lpstr>
      <vt:lpstr>Proposal Submission Tips</vt:lpstr>
      <vt:lpstr>Our Team</vt:lpstr>
      <vt:lpstr>PowerPoint Presentation</vt:lpstr>
      <vt:lpstr>PowerPoint Presentation</vt:lpstr>
      <vt:lpstr>Mission Statement</vt:lpstr>
      <vt:lpstr>IA Departments</vt:lpstr>
      <vt:lpstr>Marketing &amp; Communications</vt:lpstr>
      <vt:lpstr>Marketing &amp; Communications</vt:lpstr>
      <vt:lpstr>Marketing &amp; Communications</vt:lpstr>
      <vt:lpstr>Development Department</vt:lpstr>
      <vt:lpstr>Development Department</vt:lpstr>
      <vt:lpstr>Individual / Family Gifts</vt:lpstr>
      <vt:lpstr>Corporate &amp; Foundation Relations</vt:lpstr>
      <vt:lpstr>Corporate &amp; Foundation Relations</vt:lpstr>
      <vt:lpstr>Corporate &amp; Foundation Relations</vt:lpstr>
      <vt:lpstr>Development Department</vt:lpstr>
      <vt:lpstr>Thank You!</vt:lpstr>
      <vt:lpstr>PowerPoint Presentation</vt:lpstr>
    </vt:vector>
  </TitlesOfParts>
  <Company>Texas Tech University Health Sciences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Nevarez, Natalie</dc:creator>
  <cp:lastModifiedBy>Zazueta, Esmeralda</cp:lastModifiedBy>
  <cp:revision>121</cp:revision>
  <cp:lastPrinted>2021-03-25T19:05:34Z</cp:lastPrinted>
  <dcterms:created xsi:type="dcterms:W3CDTF">2020-03-10T15:30:18Z</dcterms:created>
  <dcterms:modified xsi:type="dcterms:W3CDTF">2025-01-09T01:32:08Z</dcterms:modified>
</cp:coreProperties>
</file>