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
  </p:notesMasterIdLst>
  <p:handoutMasterIdLst>
    <p:handoutMasterId r:id="rId9"/>
  </p:handoutMasterIdLst>
  <p:sldIdLst>
    <p:sldId id="256" r:id="rId2"/>
    <p:sldId id="381" r:id="rId3"/>
    <p:sldId id="386" r:id="rId4"/>
    <p:sldId id="385" r:id="rId5"/>
    <p:sldId id="305" r:id="rId6"/>
    <p:sldId id="387" r:id="rId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CC"/>
    <a:srgbClr val="EB252A"/>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3" autoAdjust="0"/>
    <p:restoredTop sz="82308" autoAdjust="0"/>
  </p:normalViewPr>
  <p:slideViewPr>
    <p:cSldViewPr snapToGrid="0">
      <p:cViewPr varScale="1">
        <p:scale>
          <a:sx n="76" d="100"/>
          <a:sy n="76" d="100"/>
        </p:scale>
        <p:origin x="6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73C5640D-6F0D-4721-89A6-49F9B306E2DB}" type="datetimeFigureOut">
              <a:rPr lang="en-US" smtClean="0"/>
              <a:t>10/29/2024</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B8272DFD-5AAF-4563-A673-8A5617A47456}" type="slidenum">
              <a:rPr lang="en-US" smtClean="0"/>
              <a:t>‹#›</a:t>
            </a:fld>
            <a:endParaRPr lang="en-US" dirty="0"/>
          </a:p>
        </p:txBody>
      </p:sp>
    </p:spTree>
    <p:extLst>
      <p:ext uri="{BB962C8B-B14F-4D97-AF65-F5344CB8AC3E}">
        <p14:creationId xmlns:p14="http://schemas.microsoft.com/office/powerpoint/2010/main" val="114508876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B4C7FD2-ED0D-4048-894E-00FCF7BDBF25}" type="datetimeFigureOut">
              <a:rPr lang="en-US" smtClean="0"/>
              <a:t>10/29/2024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4D55C7A5-2DFA-BB47-98FA-A5BD2A9C0C13}" type="slidenum">
              <a:rPr lang="en-US" smtClean="0"/>
              <a:t>‹#›</a:t>
            </a:fld>
            <a:endParaRPr lang="en-US" dirty="0"/>
          </a:p>
        </p:txBody>
      </p:sp>
    </p:spTree>
    <p:extLst>
      <p:ext uri="{BB962C8B-B14F-4D97-AF65-F5344CB8AC3E}">
        <p14:creationId xmlns:p14="http://schemas.microsoft.com/office/powerpoint/2010/main" val="328754413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55C7A5-2DFA-BB47-98FA-A5BD2A9C0C13}" type="slidenum">
              <a:rPr lang="en-US" smtClean="0"/>
              <a:t>1</a:t>
            </a:fld>
            <a:endParaRPr lang="en-US" dirty="0"/>
          </a:p>
        </p:txBody>
      </p:sp>
    </p:spTree>
    <p:extLst>
      <p:ext uri="{BB962C8B-B14F-4D97-AF65-F5344CB8AC3E}">
        <p14:creationId xmlns:p14="http://schemas.microsoft.com/office/powerpoint/2010/main" val="31460357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D55C7A5-2DFA-BB47-98FA-A5BD2A9C0C13}" type="slidenum">
              <a:rPr lang="en-US" smtClean="0"/>
              <a:t>5</a:t>
            </a:fld>
            <a:endParaRPr lang="en-US" dirty="0"/>
          </a:p>
        </p:txBody>
      </p:sp>
    </p:spTree>
    <p:extLst>
      <p:ext uri="{BB962C8B-B14F-4D97-AF65-F5344CB8AC3E}">
        <p14:creationId xmlns:p14="http://schemas.microsoft.com/office/powerpoint/2010/main" val="3307003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A70DC9-BDE3-332F-6DBE-EBEDFD200A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46631D8-9BED-40C7-CCD7-6AA6AD13218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08966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4E8831-0E0B-4966-8640-F1E5BE1044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4DC8C78-919B-7100-8913-44F037344F3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189466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064F4-0CC6-4DD4-12CC-8DF6BDBFE7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64952A-8238-0F53-8820-BBD845BA9FB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6EB6B3-ED85-C745-01BA-237E23F4015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970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A14DE-0BFF-894A-C468-5CE75674E18D}"/>
              </a:ext>
            </a:extLst>
          </p:cNvPr>
          <p:cNvSpPr>
            <a:spLocks noGrp="1"/>
          </p:cNvSpPr>
          <p:nvPr>
            <p:ph type="title"/>
          </p:nvPr>
        </p:nvSpPr>
        <p:spPr>
          <a:xfrm>
            <a:off x="839788" y="1033462"/>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2107E65-B77A-AEF0-8C9E-230BA7AE112B}"/>
              </a:ext>
            </a:extLst>
          </p:cNvPr>
          <p:cNvSpPr>
            <a:spLocks noGrp="1"/>
          </p:cNvSpPr>
          <p:nvPr>
            <p:ph type="body" idx="1"/>
          </p:nvPr>
        </p:nvSpPr>
        <p:spPr>
          <a:xfrm>
            <a:off x="839788" y="2349500"/>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DBF8B1D-F39B-435A-FA10-D985DDAEFCFE}"/>
              </a:ext>
            </a:extLst>
          </p:cNvPr>
          <p:cNvSpPr>
            <a:spLocks noGrp="1"/>
          </p:cNvSpPr>
          <p:nvPr>
            <p:ph sz="half" idx="2"/>
          </p:nvPr>
        </p:nvSpPr>
        <p:spPr>
          <a:xfrm>
            <a:off x="839788" y="3173412"/>
            <a:ext cx="5157787" cy="33680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453955-FD9E-F4AE-BA89-0EC2512A24CE}"/>
              </a:ext>
            </a:extLst>
          </p:cNvPr>
          <p:cNvSpPr>
            <a:spLocks noGrp="1"/>
          </p:cNvSpPr>
          <p:nvPr>
            <p:ph type="body" sz="quarter" idx="3"/>
          </p:nvPr>
        </p:nvSpPr>
        <p:spPr>
          <a:xfrm>
            <a:off x="6172200" y="2349500"/>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A3321C-EB6B-A2B5-D992-4C3C4C3E1CB6}"/>
              </a:ext>
            </a:extLst>
          </p:cNvPr>
          <p:cNvSpPr>
            <a:spLocks noGrp="1"/>
          </p:cNvSpPr>
          <p:nvPr>
            <p:ph sz="quarter" idx="4"/>
          </p:nvPr>
        </p:nvSpPr>
        <p:spPr>
          <a:xfrm>
            <a:off x="6172200" y="3173412"/>
            <a:ext cx="5183188" cy="33680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196432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FFB64-AEA6-3F43-A0DF-2994F268C52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77646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BFA37-FDB4-E5EC-B721-B7F9DC407D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9643F83-8FBF-859A-BD1B-15D3C2B0DC74}"/>
              </a:ext>
            </a:extLst>
          </p:cNvPr>
          <p:cNvSpPr>
            <a:spLocks noGrp="1"/>
          </p:cNvSpPr>
          <p:nvPr>
            <p:ph idx="1"/>
          </p:nvPr>
        </p:nvSpPr>
        <p:spPr>
          <a:xfrm>
            <a:off x="5183188" y="1465385"/>
            <a:ext cx="6172200" cy="439566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37F4D2B-C15D-C21B-5397-83A0B6F706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810056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FE488-DE92-866F-4C1B-28CC8C114A7A}"/>
              </a:ext>
            </a:extLst>
          </p:cNvPr>
          <p:cNvSpPr>
            <a:spLocks noGrp="1"/>
          </p:cNvSpPr>
          <p:nvPr>
            <p:ph type="title"/>
          </p:nvPr>
        </p:nvSpPr>
        <p:spPr>
          <a:xfrm>
            <a:off x="839788" y="812677"/>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CAFB82A-027B-6E36-97CE-437074AE4774}"/>
              </a:ext>
            </a:extLst>
          </p:cNvPr>
          <p:cNvSpPr>
            <a:spLocks noGrp="1"/>
          </p:cNvSpPr>
          <p:nvPr>
            <p:ph type="pic" idx="1"/>
          </p:nvPr>
        </p:nvSpPr>
        <p:spPr>
          <a:xfrm>
            <a:off x="5183188" y="1350840"/>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F1D63B08-899B-64F7-F7AE-26F50648664D}"/>
              </a:ext>
            </a:extLst>
          </p:cNvPr>
          <p:cNvSpPr>
            <a:spLocks noGrp="1"/>
          </p:cNvSpPr>
          <p:nvPr>
            <p:ph type="body" sz="half" idx="2"/>
          </p:nvPr>
        </p:nvSpPr>
        <p:spPr>
          <a:xfrm>
            <a:off x="839788" y="2412877"/>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2964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3399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4218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D4B2E7-33BC-BD0D-C0B8-3C24FCAE0150}"/>
              </a:ext>
            </a:extLst>
          </p:cNvPr>
          <p:cNvSpPr>
            <a:spLocks noGrp="1"/>
          </p:cNvSpPr>
          <p:nvPr>
            <p:ph type="title"/>
          </p:nvPr>
        </p:nvSpPr>
        <p:spPr>
          <a:xfrm>
            <a:off x="838200" y="1217448"/>
            <a:ext cx="10515600" cy="1009651"/>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43B6045-528B-832F-5C9B-2473F153096C}"/>
              </a:ext>
            </a:extLst>
          </p:cNvPr>
          <p:cNvSpPr>
            <a:spLocks noGrp="1"/>
          </p:cNvSpPr>
          <p:nvPr>
            <p:ph type="body" idx="1"/>
          </p:nvPr>
        </p:nvSpPr>
        <p:spPr>
          <a:xfrm>
            <a:off x="838200" y="2555631"/>
            <a:ext cx="10515600" cy="362133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7" name="Picture 6" descr="Graphical user interface&#10;&#10;Description automatically generated with medium confidence">
            <a:extLst>
              <a:ext uri="{FF2B5EF4-FFF2-40B4-BE49-F238E27FC236}">
                <a16:creationId xmlns:a16="http://schemas.microsoft.com/office/drawing/2014/main" id="{A2B258AC-A638-DEB3-CB9A-A09BDF61A259}"/>
              </a:ext>
            </a:extLst>
          </p:cNvPr>
          <p:cNvPicPr>
            <a:picLocks noChangeAspect="1"/>
          </p:cNvPicPr>
          <p:nvPr userDrawn="1"/>
        </p:nvPicPr>
        <p:blipFill>
          <a:blip r:embed="rId11"/>
          <a:stretch>
            <a:fillRect/>
          </a:stretch>
        </p:blipFill>
        <p:spPr>
          <a:xfrm>
            <a:off x="643109" y="260848"/>
            <a:ext cx="2936421" cy="628068"/>
          </a:xfrm>
          <a:prstGeom prst="rect">
            <a:avLst/>
          </a:prstGeom>
        </p:spPr>
      </p:pic>
      <p:sp>
        <p:nvSpPr>
          <p:cNvPr id="8" name="Rectangle 7">
            <a:extLst>
              <a:ext uri="{FF2B5EF4-FFF2-40B4-BE49-F238E27FC236}">
                <a16:creationId xmlns:a16="http://schemas.microsoft.com/office/drawing/2014/main" id="{6B9AACBA-17AE-DC28-C5CA-929E25982C2B}"/>
              </a:ext>
            </a:extLst>
          </p:cNvPr>
          <p:cNvSpPr/>
          <p:nvPr userDrawn="1"/>
        </p:nvSpPr>
        <p:spPr>
          <a:xfrm>
            <a:off x="0" y="0"/>
            <a:ext cx="408551" cy="6858000"/>
          </a:xfrm>
          <a:prstGeom prst="rect">
            <a:avLst/>
          </a:prstGeom>
          <a:solidFill>
            <a:srgbClr val="EB2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dirty="0"/>
          </a:p>
        </p:txBody>
      </p:sp>
      <p:sp>
        <p:nvSpPr>
          <p:cNvPr id="9" name="Rectangle 8">
            <a:extLst>
              <a:ext uri="{FF2B5EF4-FFF2-40B4-BE49-F238E27FC236}">
                <a16:creationId xmlns:a16="http://schemas.microsoft.com/office/drawing/2014/main" id="{6DCEA594-5193-D112-46F5-B679BBA27FF5}"/>
              </a:ext>
            </a:extLst>
          </p:cNvPr>
          <p:cNvSpPr/>
          <p:nvPr userDrawn="1"/>
        </p:nvSpPr>
        <p:spPr>
          <a:xfrm rot="18900000">
            <a:off x="282156" y="528784"/>
            <a:ext cx="252790" cy="239334"/>
          </a:xfrm>
          <a:prstGeom prst="rect">
            <a:avLst/>
          </a:prstGeom>
          <a:solidFill>
            <a:srgbClr val="EB25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54712908"/>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6" r:id="rId6"/>
    <p:sldLayoutId id="2147483657" r:id="rId7"/>
    <p:sldLayoutId id="2147483655" r:id="rId8"/>
    <p:sldLayoutId id="2147483649" r:id="rId9"/>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www.texastech.edu/offices/cfo/system-regulation-07.09-equal-employment-opportunity-policy-affirmative-action-program.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FServices@ttuhsc.edu" TargetMode="External"/><Relationship Id="rId2" Type="http://schemas.openxmlformats.org/officeDocument/2006/relationships/hyperlink" Target="mailto:ElPasoHR@ttuhsc.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26D2588-D3CC-E339-027D-2FCF46F1421A}"/>
              </a:ext>
            </a:extLst>
          </p:cNvPr>
          <p:cNvSpPr txBox="1"/>
          <p:nvPr/>
        </p:nvSpPr>
        <p:spPr>
          <a:xfrm>
            <a:off x="1094562" y="1674674"/>
            <a:ext cx="10370916" cy="830997"/>
          </a:xfrm>
          <a:prstGeom prst="rect">
            <a:avLst/>
          </a:prstGeom>
          <a:noFill/>
          <a:effectLst/>
        </p:spPr>
        <p:txBody>
          <a:bodyPr wrap="square" rtlCol="0">
            <a:spAutoFit/>
          </a:bodyPr>
          <a:lstStyle/>
          <a:p>
            <a:pPr algn="ctr"/>
            <a:r>
              <a:rPr lang="en-US" sz="4800" b="1" dirty="0">
                <a:ln w="9525">
                  <a:solidFill>
                    <a:schemeClr val="bg1"/>
                  </a:solidFill>
                  <a:prstDash val="solid"/>
                </a:ln>
                <a:cs typeface="Arial Narrow" panose="020B0604020202020204" pitchFamily="34" charset="0"/>
              </a:rPr>
              <a:t>Hiring/Search Committee Compliance </a:t>
            </a:r>
          </a:p>
        </p:txBody>
      </p:sp>
      <p:sp>
        <p:nvSpPr>
          <p:cNvPr id="8" name="Rectangle 7">
            <a:extLst>
              <a:ext uri="{FF2B5EF4-FFF2-40B4-BE49-F238E27FC236}">
                <a16:creationId xmlns:a16="http://schemas.microsoft.com/office/drawing/2014/main" id="{6F30A12F-F3FE-A131-6225-2F78B40CD4C6}"/>
              </a:ext>
            </a:extLst>
          </p:cNvPr>
          <p:cNvSpPr/>
          <p:nvPr/>
        </p:nvSpPr>
        <p:spPr>
          <a:xfrm flipV="1">
            <a:off x="4428134" y="2459504"/>
            <a:ext cx="1324539" cy="45719"/>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C090363-105F-31C3-ADCD-534E394E7FAC}"/>
              </a:ext>
            </a:extLst>
          </p:cNvPr>
          <p:cNvSpPr/>
          <p:nvPr/>
        </p:nvSpPr>
        <p:spPr>
          <a:xfrm flipV="1">
            <a:off x="6549611" y="2459504"/>
            <a:ext cx="1324539" cy="45719"/>
          </a:xfrm>
          <a:prstGeom prst="rect">
            <a:avLst/>
          </a:pr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026D2588-D3CC-E339-027D-2FCF46F1421A}"/>
              </a:ext>
            </a:extLst>
          </p:cNvPr>
          <p:cNvSpPr txBox="1"/>
          <p:nvPr/>
        </p:nvSpPr>
        <p:spPr>
          <a:xfrm>
            <a:off x="5752673" y="2259449"/>
            <a:ext cx="796938" cy="400110"/>
          </a:xfrm>
          <a:prstGeom prst="rect">
            <a:avLst/>
          </a:prstGeom>
          <a:noFill/>
          <a:effectLst/>
        </p:spPr>
        <p:txBody>
          <a:bodyPr wrap="square" rtlCol="0">
            <a:spAutoFit/>
          </a:bodyPr>
          <a:lstStyle/>
          <a:p>
            <a:pPr algn="ctr"/>
            <a:r>
              <a:rPr lang="en-US" sz="2000" b="1" dirty="0">
                <a:solidFill>
                  <a:srgbClr val="FF0000"/>
                </a:solidFill>
                <a:latin typeface="Arial Narrow" panose="020B0604020202020204" pitchFamily="34" charset="0"/>
                <a:cs typeface="Arial Narrow" panose="020B0604020202020204" pitchFamily="34" charset="0"/>
              </a:rPr>
              <a:t>SB17</a:t>
            </a:r>
          </a:p>
        </p:txBody>
      </p:sp>
      <p:sp>
        <p:nvSpPr>
          <p:cNvPr id="11" name="TextBox 10">
            <a:extLst>
              <a:ext uri="{FF2B5EF4-FFF2-40B4-BE49-F238E27FC236}">
                <a16:creationId xmlns:a16="http://schemas.microsoft.com/office/drawing/2014/main" id="{ADC6B663-EE56-46AF-89BD-EDB5B3E50811}"/>
              </a:ext>
            </a:extLst>
          </p:cNvPr>
          <p:cNvSpPr txBox="1"/>
          <p:nvPr/>
        </p:nvSpPr>
        <p:spPr>
          <a:xfrm>
            <a:off x="3048000" y="2598003"/>
            <a:ext cx="6096000" cy="830997"/>
          </a:xfrm>
          <a:prstGeom prst="rect">
            <a:avLst/>
          </a:prstGeom>
          <a:noFill/>
        </p:spPr>
        <p:txBody>
          <a:bodyPr wrap="square">
            <a:spAutoFit/>
          </a:bodyPr>
          <a:lstStyle/>
          <a:p>
            <a:pPr algn="ctr"/>
            <a:r>
              <a:rPr lang="en-US" sz="4800" b="1" dirty="0">
                <a:ln w="9525">
                  <a:solidFill>
                    <a:schemeClr val="bg1"/>
                  </a:solidFill>
                  <a:prstDash val="solid"/>
                </a:ln>
                <a:cs typeface="Arial Narrow" panose="020B0604020202020204" pitchFamily="34" charset="0"/>
              </a:rPr>
              <a:t>TEC 51.3525</a:t>
            </a:r>
          </a:p>
        </p:txBody>
      </p:sp>
    </p:spTree>
    <p:extLst>
      <p:ext uri="{BB962C8B-B14F-4D97-AF65-F5344CB8AC3E}">
        <p14:creationId xmlns:p14="http://schemas.microsoft.com/office/powerpoint/2010/main" val="2655800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12360"/>
            <a:ext cx="10515600" cy="1009651"/>
          </a:xfrm>
        </p:spPr>
        <p:txBody>
          <a:bodyPr>
            <a:normAutofit/>
          </a:bodyPr>
          <a:lstStyle/>
          <a:p>
            <a:r>
              <a:rPr lang="en-US" sz="4000" dirty="0"/>
              <a:t>Background – SB17 (TEC 51.3525)</a:t>
            </a:r>
          </a:p>
        </p:txBody>
      </p:sp>
      <p:sp>
        <p:nvSpPr>
          <p:cNvPr id="4" name="Content Placeholder 2"/>
          <p:cNvSpPr>
            <a:spLocks noGrp="1"/>
          </p:cNvSpPr>
          <p:nvPr>
            <p:ph idx="1"/>
          </p:nvPr>
        </p:nvSpPr>
        <p:spPr>
          <a:xfrm>
            <a:off x="838200" y="1822011"/>
            <a:ext cx="10744200" cy="4200662"/>
          </a:xfrm>
          <a:ln>
            <a:noFill/>
          </a:ln>
        </p:spPr>
        <p:txBody>
          <a:bodyPr rtlCol="0">
            <a:noAutofit/>
          </a:bodyPr>
          <a:lstStyle/>
          <a:p>
            <a:r>
              <a:rPr lang="en-US" sz="1800" dirty="0">
                <a:latin typeface="+mj-lt"/>
              </a:rPr>
              <a:t>Senate Bill 17, codified in Texas Education Code (TEC) 51.3525 signed into law by Governor Greg Abbott effective January 1, 2024</a:t>
            </a:r>
          </a:p>
          <a:p>
            <a:r>
              <a:rPr lang="en-US" sz="1800" dirty="0">
                <a:latin typeface="+mj-lt"/>
              </a:rPr>
              <a:t>The law is entitled:  “Responsibility of Governing Boards Regarding Diversity, Equity, and Inclusion Initiatives” </a:t>
            </a:r>
          </a:p>
          <a:p>
            <a:r>
              <a:rPr lang="en-US" sz="1800" dirty="0">
                <a:latin typeface="+mj-lt"/>
              </a:rPr>
              <a:t>The law prohibits Texas public institutions of higher education from establishing or maintaining diversity, equity, and inclusion (DEI) offices and programs,  or requiring any type of  related training. </a:t>
            </a:r>
          </a:p>
          <a:p>
            <a:r>
              <a:rPr lang="en-US" sz="1800" dirty="0">
                <a:latin typeface="+mj-lt"/>
              </a:rPr>
              <a:t> Texas public institutions of higher education are prohibited from influencing hiring or employment practices at the institution with respect to race, sex, color or ethnicity, other than through the use of color-blind and sex-neutral hiring processes in accordance with any applicable state and federal anti discrimination laws</a:t>
            </a:r>
          </a:p>
          <a:p>
            <a:r>
              <a:rPr lang="en-US" sz="1800" dirty="0">
                <a:latin typeface="+mj-lt"/>
              </a:rPr>
              <a:t>Law </a:t>
            </a:r>
            <a:r>
              <a:rPr lang="en-US" sz="1800" b="1" u="sng" dirty="0">
                <a:latin typeface="+mj-lt"/>
              </a:rPr>
              <a:t>prohibits</a:t>
            </a:r>
            <a:r>
              <a:rPr lang="en-US" sz="1800" dirty="0">
                <a:latin typeface="+mj-lt"/>
              </a:rPr>
              <a:t> giving preference on the basis of race, sex, color, ethnicity, or national origin to an applicant, employee, or participant in any function of the institution</a:t>
            </a:r>
          </a:p>
          <a:p>
            <a:pPr lvl="0"/>
            <a:r>
              <a:rPr lang="en-US" sz="1800" dirty="0">
                <a:solidFill>
                  <a:prstClr val="black"/>
                </a:solidFill>
                <a:latin typeface="+mj-lt"/>
              </a:rPr>
              <a:t>Law </a:t>
            </a:r>
            <a:r>
              <a:rPr lang="en-US" sz="1800" b="1" u="sng" dirty="0">
                <a:solidFill>
                  <a:prstClr val="black"/>
                </a:solidFill>
                <a:latin typeface="+mj-lt"/>
              </a:rPr>
              <a:t>requires</a:t>
            </a:r>
            <a:r>
              <a:rPr lang="en-US" sz="1800" dirty="0">
                <a:solidFill>
                  <a:prstClr val="black"/>
                </a:solidFill>
                <a:latin typeface="+mj-lt"/>
              </a:rPr>
              <a:t> the governing board to submit a report to the legislature and the Texas Higher Education Coordinating Board certifying compliance with this law during the preceding fiscal year</a:t>
            </a:r>
          </a:p>
          <a:p>
            <a:endParaRPr lang="en-US" sz="1800" dirty="0">
              <a:latin typeface="+mj-lt"/>
            </a:endParaRPr>
          </a:p>
          <a:p>
            <a:pPr marL="457200" lvl="1" indent="0">
              <a:spcBef>
                <a:spcPts val="1000"/>
              </a:spcBef>
              <a:buNone/>
            </a:pPr>
            <a:endParaRPr lang="en-US" sz="1800" dirty="0">
              <a:latin typeface="+mj-lt"/>
            </a:endParaRPr>
          </a:p>
          <a:p>
            <a:pPr marL="457200" lvl="1" indent="0" algn="r">
              <a:spcBef>
                <a:spcPts val="1000"/>
              </a:spcBef>
              <a:buNone/>
            </a:pPr>
            <a:endParaRPr lang="en-US" sz="1800" dirty="0">
              <a:latin typeface="+mj-lt"/>
            </a:endParaRPr>
          </a:p>
          <a:p>
            <a:pPr marL="457200" lvl="1" indent="0" algn="r">
              <a:spcBef>
                <a:spcPts val="1000"/>
              </a:spcBef>
              <a:buNone/>
            </a:pPr>
            <a:r>
              <a:rPr lang="en-US" sz="1800" dirty="0">
                <a:latin typeface="+mj-lt"/>
              </a:rPr>
              <a:t>2</a:t>
            </a:r>
          </a:p>
        </p:txBody>
      </p:sp>
    </p:spTree>
    <p:extLst>
      <p:ext uri="{BB962C8B-B14F-4D97-AF65-F5344CB8AC3E}">
        <p14:creationId xmlns:p14="http://schemas.microsoft.com/office/powerpoint/2010/main" val="414027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 calcmode="lin" valueType="num">
                                      <p:cBhvr>
                                        <p:cTn id="14"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16" dur="500"/>
                                        <p:tgtEl>
                                          <p:spTgt spid="4">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 calcmode="lin" valueType="num">
                                      <p:cBhvr>
                                        <p:cTn id="21"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4">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 calcmode="lin" valueType="num">
                                      <p:cBhvr>
                                        <p:cTn id="28"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4">
                                            <p:txEl>
                                              <p:pRg st="3" end="3"/>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 calcmode="lin" valueType="num">
                                      <p:cBhvr>
                                        <p:cTn id="35"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37" dur="500"/>
                                        <p:tgtEl>
                                          <p:spTgt spid="4">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 calcmode="lin" valueType="num">
                                      <p:cBhvr>
                                        <p:cTn id="42"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4" dur="500"/>
                                        <p:tgtEl>
                                          <p:spTgt spid="4">
                                            <p:txEl>
                                              <p:pRg st="5" end="5"/>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
                                            <p:txEl>
                                              <p:pRg st="9" end="9"/>
                                            </p:txEl>
                                          </p:spTgt>
                                        </p:tgtEl>
                                        <p:attrNameLst>
                                          <p:attrName>style.visibility</p:attrName>
                                        </p:attrNameLst>
                                      </p:cBhvr>
                                      <p:to>
                                        <p:strVal val="visible"/>
                                      </p:to>
                                    </p:set>
                                    <p:anim calcmode="lin" valueType="num">
                                      <p:cBhvr>
                                        <p:cTn id="47" dur="500" fill="hold"/>
                                        <p:tgtEl>
                                          <p:spTgt spid="4">
                                            <p:txEl>
                                              <p:pRg st="9" end="9"/>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9" end="9"/>
                                            </p:txEl>
                                          </p:spTgt>
                                        </p:tgtEl>
                                        <p:attrNameLst>
                                          <p:attrName>ppt_h</p:attrName>
                                        </p:attrNameLst>
                                      </p:cBhvr>
                                      <p:tavLst>
                                        <p:tav tm="0">
                                          <p:val>
                                            <p:fltVal val="0"/>
                                          </p:val>
                                        </p:tav>
                                        <p:tav tm="100000">
                                          <p:val>
                                            <p:strVal val="#ppt_h"/>
                                          </p:val>
                                        </p:tav>
                                      </p:tavLst>
                                    </p:anim>
                                    <p:animEffect transition="in" filter="fade">
                                      <p:cBhvr>
                                        <p:cTn id="49"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6660"/>
            <a:ext cx="10515600" cy="1009651"/>
          </a:xfrm>
        </p:spPr>
        <p:txBody>
          <a:bodyPr>
            <a:normAutofit/>
          </a:bodyPr>
          <a:lstStyle/>
          <a:p>
            <a:r>
              <a:rPr lang="en-US" sz="4000" dirty="0"/>
              <a:t>Hiring/Search Committee Ongoing Requirements</a:t>
            </a:r>
          </a:p>
        </p:txBody>
      </p:sp>
      <p:sp>
        <p:nvSpPr>
          <p:cNvPr id="4" name="Content Placeholder 2"/>
          <p:cNvSpPr>
            <a:spLocks noGrp="1"/>
          </p:cNvSpPr>
          <p:nvPr>
            <p:ph idx="1"/>
          </p:nvPr>
        </p:nvSpPr>
        <p:spPr>
          <a:xfrm>
            <a:off x="838200" y="2190311"/>
            <a:ext cx="10782300" cy="3550089"/>
          </a:xfrm>
          <a:ln>
            <a:noFill/>
          </a:ln>
        </p:spPr>
        <p:txBody>
          <a:bodyPr rtlCol="0">
            <a:noAutofit/>
          </a:bodyPr>
          <a:lstStyle/>
          <a:p>
            <a:r>
              <a:rPr lang="en-US" sz="1800" dirty="0">
                <a:latin typeface="+mj-lt"/>
              </a:rPr>
              <a:t>Mandatory SB17 Training for all hiring/search committee participants.</a:t>
            </a:r>
          </a:p>
          <a:p>
            <a:r>
              <a:rPr lang="en-US" sz="1800" dirty="0">
                <a:latin typeface="+mj-lt"/>
              </a:rPr>
              <a:t>Cannot consider any legally protected characteristics (noted, slide 2) for the hiring of faculty or staff positions. </a:t>
            </a:r>
          </a:p>
          <a:p>
            <a:r>
              <a:rPr lang="en-US" sz="1800" dirty="0">
                <a:latin typeface="+mj-lt"/>
              </a:rPr>
              <a:t>Continue to take actions to recruit a diverse pool of candidates from which to select the best qualified person consistent with applicable state and federal antidiscrimination laws. </a:t>
            </a:r>
          </a:p>
          <a:p>
            <a:r>
              <a:rPr lang="en-US" sz="1800" dirty="0">
                <a:latin typeface="+mj-lt"/>
              </a:rPr>
              <a:t>Hiring to continue based on merit and in accordance with TTUS Regs, HSCEP OPs  and applicable state and federal antidiscrimination laws. </a:t>
            </a:r>
          </a:p>
          <a:p>
            <a:r>
              <a:rPr lang="en-US" sz="1800" dirty="0">
                <a:latin typeface="+mj-lt"/>
              </a:rPr>
              <a:t>Requirements pertain to job/position descriptions, job postings, advertisements, applicant pools, interview questions, evaluation rubrics/matrices, and candidate selection.</a:t>
            </a:r>
          </a:p>
          <a:p>
            <a:pPr marL="457200" lvl="1" indent="0" algn="r">
              <a:spcBef>
                <a:spcPts val="1000"/>
              </a:spcBef>
              <a:buNone/>
            </a:pPr>
            <a:r>
              <a:rPr lang="en-US" sz="1800" dirty="0">
                <a:latin typeface="+mj-lt"/>
              </a:rPr>
              <a:t>3</a:t>
            </a:r>
          </a:p>
          <a:p>
            <a:pPr marL="457200" lvl="1" indent="0" algn="r">
              <a:spcBef>
                <a:spcPts val="1000"/>
              </a:spcBef>
              <a:buNone/>
            </a:pPr>
            <a:endParaRPr lang="en-US" sz="1800" dirty="0">
              <a:latin typeface="+mj-lt"/>
            </a:endParaRPr>
          </a:p>
          <a:p>
            <a:pPr marL="457200" lvl="1" indent="0" algn="r">
              <a:spcBef>
                <a:spcPts val="1000"/>
              </a:spcBef>
              <a:buNone/>
            </a:pPr>
            <a:endParaRPr lang="en-US" sz="1800" dirty="0">
              <a:latin typeface="+mj-lt"/>
            </a:endParaRPr>
          </a:p>
          <a:p>
            <a:pPr marL="457200" lvl="1" indent="0" algn="r">
              <a:spcBef>
                <a:spcPts val="1000"/>
              </a:spcBef>
              <a:buNone/>
            </a:pPr>
            <a:endParaRPr lang="en-US" sz="1800" dirty="0">
              <a:latin typeface="+mj-lt"/>
            </a:endParaRPr>
          </a:p>
        </p:txBody>
      </p:sp>
    </p:spTree>
    <p:extLst>
      <p:ext uri="{BB962C8B-B14F-4D97-AF65-F5344CB8AC3E}">
        <p14:creationId xmlns:p14="http://schemas.microsoft.com/office/powerpoint/2010/main" val="783939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fltVal val="0"/>
                                          </p:val>
                                        </p:tav>
                                        <p:tav tm="100000">
                                          <p:val>
                                            <p:strVal val="#ppt_w"/>
                                          </p:val>
                                        </p:tav>
                                      </p:tavLst>
                                    </p:anim>
                                    <p:anim calcmode="lin" valueType="num">
                                      <p:cBhvr>
                                        <p:cTn id="8" dur="500" fill="hold"/>
                                        <p:tgtEl>
                                          <p:spTgt spid="4">
                                            <p:bg/>
                                          </p:spTgt>
                                        </p:tgtEl>
                                        <p:attrNameLst>
                                          <p:attrName>ppt_h</p:attrName>
                                        </p:attrNameLst>
                                      </p:cBhvr>
                                      <p:tavLst>
                                        <p:tav tm="0">
                                          <p:val>
                                            <p:fltVal val="0"/>
                                          </p:val>
                                        </p:tav>
                                        <p:tav tm="100000">
                                          <p:val>
                                            <p:strVal val="#ppt_h"/>
                                          </p:val>
                                        </p:tav>
                                      </p:tavLst>
                                    </p:anim>
                                    <p:animEffect transition="in" filter="fade">
                                      <p:cBhvr>
                                        <p:cTn id="9" dur="500"/>
                                        <p:tgtEl>
                                          <p:spTgt spid="4">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calcmode="lin" valueType="num">
                                      <p:cBhvr>
                                        <p:cTn id="35"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6"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7" dur="500"/>
                                        <p:tgtEl>
                                          <p:spTgt spid="4">
                                            <p:txEl>
                                              <p:pRg st="3" end="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16" fill="hold" grpId="0" nodeType="clickEffect">
                                  <p:stCondLst>
                                    <p:cond delay="0"/>
                                  </p:stCondLst>
                                  <p:childTnLst>
                                    <p:set>
                                      <p:cBhvr>
                                        <p:cTn id="41" dur="1" fill="hold">
                                          <p:stCondLst>
                                            <p:cond delay="0"/>
                                          </p:stCondLst>
                                        </p:cTn>
                                        <p:tgtEl>
                                          <p:spTgt spid="4">
                                            <p:txEl>
                                              <p:pRg st="4" end="4"/>
                                            </p:txEl>
                                          </p:spTgt>
                                        </p:tgtEl>
                                        <p:attrNameLst>
                                          <p:attrName>style.visibility</p:attrName>
                                        </p:attrNameLst>
                                      </p:cBhvr>
                                      <p:to>
                                        <p:strVal val="visible"/>
                                      </p:to>
                                    </p:set>
                                    <p:anim calcmode="lin" valueType="num">
                                      <p:cBhvr>
                                        <p:cTn id="42"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43"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4" dur="500"/>
                                        <p:tgtEl>
                                          <p:spTgt spid="4">
                                            <p:txEl>
                                              <p:pRg st="4" end="4"/>
                                            </p:txEl>
                                          </p:spTgt>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4">
                                            <p:txEl>
                                              <p:pRg st="5" end="5"/>
                                            </p:txEl>
                                          </p:spTgt>
                                        </p:tgtEl>
                                        <p:attrNameLst>
                                          <p:attrName>style.visibility</p:attrName>
                                        </p:attrNameLst>
                                      </p:cBhvr>
                                      <p:to>
                                        <p:strVal val="visible"/>
                                      </p:to>
                                    </p:set>
                                    <p:anim calcmode="lin" valueType="num">
                                      <p:cBhvr>
                                        <p:cTn id="47" dur="500" fill="hold"/>
                                        <p:tgtEl>
                                          <p:spTgt spid="4">
                                            <p:txEl>
                                              <p:pRg st="5" end="5"/>
                                            </p:txEl>
                                          </p:spTgt>
                                        </p:tgtEl>
                                        <p:attrNameLst>
                                          <p:attrName>ppt_w</p:attrName>
                                        </p:attrNameLst>
                                      </p:cBhvr>
                                      <p:tavLst>
                                        <p:tav tm="0">
                                          <p:val>
                                            <p:fltVal val="0"/>
                                          </p:val>
                                        </p:tav>
                                        <p:tav tm="100000">
                                          <p:val>
                                            <p:strVal val="#ppt_w"/>
                                          </p:val>
                                        </p:tav>
                                      </p:tavLst>
                                    </p:anim>
                                    <p:anim calcmode="lin" valueType="num">
                                      <p:cBhvr>
                                        <p:cTn id="48" dur="500" fill="hold"/>
                                        <p:tgtEl>
                                          <p:spTgt spid="4">
                                            <p:txEl>
                                              <p:pRg st="5" end="5"/>
                                            </p:txEl>
                                          </p:spTgt>
                                        </p:tgtEl>
                                        <p:attrNameLst>
                                          <p:attrName>ppt_h</p:attrName>
                                        </p:attrNameLst>
                                      </p:cBhvr>
                                      <p:tavLst>
                                        <p:tav tm="0">
                                          <p:val>
                                            <p:fltVal val="0"/>
                                          </p:val>
                                        </p:tav>
                                        <p:tav tm="100000">
                                          <p:val>
                                            <p:strVal val="#ppt_h"/>
                                          </p:val>
                                        </p:tav>
                                      </p:tavLst>
                                    </p:anim>
                                    <p:animEffect transition="in" filter="fade">
                                      <p:cBhvr>
                                        <p:cTn id="49"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9199"/>
            <a:ext cx="10871200" cy="850624"/>
          </a:xfrm>
        </p:spPr>
        <p:txBody>
          <a:bodyPr>
            <a:normAutofit/>
          </a:bodyPr>
          <a:lstStyle/>
          <a:p>
            <a:r>
              <a:rPr lang="en-US" sz="4000" dirty="0"/>
              <a:t>Hiring/Search Committee </a:t>
            </a:r>
            <a:r>
              <a:rPr lang="en-US" sz="4000" dirty="0">
                <a:highlight>
                  <a:srgbClr val="FFFFFF"/>
                </a:highlight>
              </a:rPr>
              <a:t>Responsibilities</a:t>
            </a:r>
          </a:p>
        </p:txBody>
      </p:sp>
      <p:sp>
        <p:nvSpPr>
          <p:cNvPr id="6" name="Content Placeholder 4">
            <a:extLst>
              <a:ext uri="{FF2B5EF4-FFF2-40B4-BE49-F238E27FC236}">
                <a16:creationId xmlns:a16="http://schemas.microsoft.com/office/drawing/2014/main" id="{4F33F620-8C5E-42EE-ACC8-08078633AC88}"/>
              </a:ext>
            </a:extLst>
          </p:cNvPr>
          <p:cNvSpPr txBox="1">
            <a:spLocks noGrp="1"/>
          </p:cNvSpPr>
          <p:nvPr>
            <p:ph idx="1"/>
          </p:nvPr>
        </p:nvSpPr>
        <p:spPr>
          <a:xfrm>
            <a:off x="838200" y="1925496"/>
            <a:ext cx="3454400" cy="3940728"/>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latin typeface="+mj-lt"/>
              </a:rPr>
              <a:t>Position Descriptions</a:t>
            </a:r>
          </a:p>
          <a:p>
            <a:pPr lvl="1">
              <a:buFont typeface="Courier New" panose="02070309020205020404" pitchFamily="49" charset="0"/>
              <a:buChar char="o"/>
            </a:pPr>
            <a:r>
              <a:rPr lang="en-US" sz="1600" dirty="0">
                <a:latin typeface="+mj-lt"/>
              </a:rPr>
              <a:t>Review &amp; ensure duties and requirements do </a:t>
            </a:r>
            <a:r>
              <a:rPr lang="en-US" sz="1600" u="sng" dirty="0">
                <a:latin typeface="+mj-lt"/>
              </a:rPr>
              <a:t>not</a:t>
            </a:r>
            <a:r>
              <a:rPr lang="en-US" sz="1600" dirty="0">
                <a:latin typeface="+mj-lt"/>
              </a:rPr>
              <a:t> include </a:t>
            </a:r>
            <a:r>
              <a:rPr lang="en-US" sz="1600" dirty="0">
                <a:solidFill>
                  <a:srgbClr val="FF0000"/>
                </a:solidFill>
                <a:latin typeface="+mj-lt"/>
              </a:rPr>
              <a:t> </a:t>
            </a:r>
            <a:r>
              <a:rPr lang="en-US" sz="1600" dirty="0">
                <a:latin typeface="+mj-lt"/>
              </a:rPr>
              <a:t>DEI duties or responsibilities</a:t>
            </a:r>
          </a:p>
          <a:p>
            <a:r>
              <a:rPr lang="en-US" sz="1600" b="1" dirty="0">
                <a:latin typeface="+mj-lt"/>
              </a:rPr>
              <a:t>Job Postings</a:t>
            </a:r>
          </a:p>
          <a:p>
            <a:pPr lvl="1">
              <a:buFont typeface="Courier New" panose="02070309020205020404" pitchFamily="49" charset="0"/>
              <a:buChar char="o"/>
            </a:pPr>
            <a:r>
              <a:rPr lang="en-US" sz="1600" dirty="0">
                <a:latin typeface="+mj-lt"/>
              </a:rPr>
              <a:t>May utilize postings with language proficiency preferences </a:t>
            </a:r>
            <a:r>
              <a:rPr lang="en-US" sz="1600" u="sng" dirty="0">
                <a:latin typeface="+mj-lt"/>
              </a:rPr>
              <a:t>if</a:t>
            </a:r>
            <a:r>
              <a:rPr lang="en-US" sz="1600" dirty="0">
                <a:latin typeface="+mj-lt"/>
              </a:rPr>
              <a:t> job-related, and do </a:t>
            </a:r>
            <a:r>
              <a:rPr lang="en-US" sz="1600" u="sng" dirty="0">
                <a:latin typeface="+mj-lt"/>
              </a:rPr>
              <a:t>not</a:t>
            </a:r>
            <a:r>
              <a:rPr lang="en-US" sz="1600" dirty="0">
                <a:latin typeface="+mj-lt"/>
              </a:rPr>
              <a:t> target applicants based on a protected class </a:t>
            </a:r>
          </a:p>
          <a:p>
            <a:r>
              <a:rPr lang="en-US" sz="1600" b="1" dirty="0">
                <a:latin typeface="+mj-lt"/>
              </a:rPr>
              <a:t>Advertisements</a:t>
            </a:r>
          </a:p>
          <a:p>
            <a:pPr lvl="1">
              <a:buFont typeface="Courier New" panose="02070309020205020404" pitchFamily="49" charset="0"/>
              <a:buChar char="o"/>
            </a:pPr>
            <a:r>
              <a:rPr lang="en-US" sz="1600" dirty="0">
                <a:latin typeface="+mj-lt"/>
              </a:rPr>
              <a:t>Encouraged to utilize non-traditional sources for posting open positions – which are </a:t>
            </a:r>
            <a:r>
              <a:rPr lang="en-US" sz="1600" u="sng" dirty="0">
                <a:latin typeface="+mj-lt"/>
              </a:rPr>
              <a:t>not</a:t>
            </a:r>
            <a:r>
              <a:rPr lang="en-US" sz="1600" dirty="0">
                <a:latin typeface="+mj-lt"/>
              </a:rPr>
              <a:t> limited under SB17</a:t>
            </a:r>
          </a:p>
          <a:p>
            <a:pPr marL="457200" lvl="1" indent="0">
              <a:buNone/>
            </a:pPr>
            <a:endParaRPr lang="en-US" sz="1600" dirty="0">
              <a:latin typeface="+mj-lt"/>
            </a:endParaRPr>
          </a:p>
        </p:txBody>
      </p:sp>
      <p:sp>
        <p:nvSpPr>
          <p:cNvPr id="7" name="Content Placeholder 4">
            <a:extLst>
              <a:ext uri="{FF2B5EF4-FFF2-40B4-BE49-F238E27FC236}">
                <a16:creationId xmlns:a16="http://schemas.microsoft.com/office/drawing/2014/main" id="{A85AA9C3-9AA7-4CDE-AE36-7168E7998856}"/>
              </a:ext>
            </a:extLst>
          </p:cNvPr>
          <p:cNvSpPr txBox="1">
            <a:spLocks/>
          </p:cNvSpPr>
          <p:nvPr/>
        </p:nvSpPr>
        <p:spPr>
          <a:xfrm>
            <a:off x="4546600" y="1925496"/>
            <a:ext cx="3454400" cy="3720377"/>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latin typeface="+mj-lt"/>
              </a:rPr>
              <a:t>Applicant Pools</a:t>
            </a:r>
          </a:p>
          <a:p>
            <a:pPr lvl="1">
              <a:buFont typeface="Courier New" panose="02070309020205020404" pitchFamily="49" charset="0"/>
              <a:buChar char="o"/>
            </a:pPr>
            <a:r>
              <a:rPr lang="en-US" sz="1600" dirty="0">
                <a:latin typeface="+mj-lt"/>
              </a:rPr>
              <a:t>May </a:t>
            </a:r>
            <a:r>
              <a:rPr lang="en-US" sz="1600" u="sng" dirty="0">
                <a:latin typeface="+mj-lt"/>
              </a:rPr>
              <a:t>not</a:t>
            </a:r>
            <a:r>
              <a:rPr lang="en-US" sz="1600" dirty="0">
                <a:latin typeface="+mj-lt"/>
              </a:rPr>
              <a:t> compel, require, induce, or solicit any applicant to provide a “DEI Statement” as part of the application</a:t>
            </a:r>
          </a:p>
          <a:p>
            <a:r>
              <a:rPr lang="en-US" sz="1600" b="1" dirty="0">
                <a:latin typeface="+mj-lt"/>
              </a:rPr>
              <a:t>Interview Questions</a:t>
            </a:r>
          </a:p>
          <a:p>
            <a:pPr lvl="1">
              <a:buFont typeface="Courier New" panose="02070309020205020404" pitchFamily="49" charset="0"/>
              <a:buChar char="o"/>
            </a:pPr>
            <a:r>
              <a:rPr lang="en-US" sz="1600" dirty="0">
                <a:latin typeface="+mj-lt"/>
              </a:rPr>
              <a:t>May </a:t>
            </a:r>
            <a:r>
              <a:rPr lang="en-US" sz="1600" u="sng" dirty="0">
                <a:latin typeface="+mj-lt"/>
              </a:rPr>
              <a:t>not</a:t>
            </a:r>
            <a:r>
              <a:rPr lang="en-US" sz="1600" dirty="0">
                <a:latin typeface="+mj-lt"/>
              </a:rPr>
              <a:t> ask questions about an applicant’s work experience or philosophy specific to race, color, sex, ethnicity, national origin, gender identity, or sexual orientation</a:t>
            </a:r>
            <a:endParaRPr lang="en-US" sz="1600" u="sng" dirty="0">
              <a:latin typeface="+mj-lt"/>
            </a:endParaRPr>
          </a:p>
          <a:p>
            <a:pPr lvl="1">
              <a:buFont typeface="Courier New" panose="02070309020205020404" pitchFamily="49" charset="0"/>
              <a:buChar char="o"/>
            </a:pPr>
            <a:endParaRPr lang="en-US" sz="1600" u="sng" dirty="0">
              <a:latin typeface="+mj-lt"/>
            </a:endParaRPr>
          </a:p>
        </p:txBody>
      </p:sp>
      <p:sp>
        <p:nvSpPr>
          <p:cNvPr id="8" name="Content Placeholder 4">
            <a:extLst>
              <a:ext uri="{FF2B5EF4-FFF2-40B4-BE49-F238E27FC236}">
                <a16:creationId xmlns:a16="http://schemas.microsoft.com/office/drawing/2014/main" id="{730DB6EF-337B-44AA-AEB7-81B440173142}"/>
              </a:ext>
            </a:extLst>
          </p:cNvPr>
          <p:cNvSpPr txBox="1">
            <a:spLocks/>
          </p:cNvSpPr>
          <p:nvPr/>
        </p:nvSpPr>
        <p:spPr>
          <a:xfrm>
            <a:off x="8255000" y="1925496"/>
            <a:ext cx="3454400" cy="4114077"/>
          </a:xfrm>
          <a:prstGeom prst="rect">
            <a:avLst/>
          </a:prstGeom>
          <a:ln>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b="1" dirty="0">
                <a:latin typeface="+mj-lt"/>
              </a:rPr>
              <a:t>Evaluation Rubrics/Matrices</a:t>
            </a:r>
          </a:p>
          <a:p>
            <a:pPr lvl="1">
              <a:buFont typeface="Courier New" panose="02070309020205020404" pitchFamily="49" charset="0"/>
              <a:buChar char="o"/>
            </a:pPr>
            <a:r>
              <a:rPr lang="en-US" sz="1600" dirty="0">
                <a:latin typeface="+mj-lt"/>
              </a:rPr>
              <a:t>May </a:t>
            </a:r>
            <a:r>
              <a:rPr lang="en-US" sz="1600" u="sng" dirty="0">
                <a:latin typeface="+mj-lt"/>
              </a:rPr>
              <a:t>not</a:t>
            </a:r>
            <a:r>
              <a:rPr lang="en-US" sz="1600" dirty="0">
                <a:latin typeface="+mj-lt"/>
              </a:rPr>
              <a:t> utilize any component of DEI to evaluate, rank or rate a candidate</a:t>
            </a:r>
          </a:p>
          <a:p>
            <a:r>
              <a:rPr lang="en-US" sz="1600" b="1" dirty="0">
                <a:latin typeface="+mj-lt"/>
              </a:rPr>
              <a:t>Candidate Selection</a:t>
            </a:r>
          </a:p>
          <a:p>
            <a:pPr lvl="1">
              <a:buFont typeface="Courier New" panose="02070309020205020404" pitchFamily="49" charset="0"/>
              <a:buChar char="o"/>
            </a:pPr>
            <a:r>
              <a:rPr lang="en-US" sz="1600" dirty="0">
                <a:latin typeface="+mj-lt"/>
              </a:rPr>
              <a:t>Must make selection based on merit and in accordance with TTUS Regs, HSCEP OPs and  applicable state and federal antidiscrimination laws </a:t>
            </a:r>
          </a:p>
          <a:p>
            <a:pPr lvl="1">
              <a:buFont typeface="Courier New" panose="02070309020205020404" pitchFamily="49" charset="0"/>
              <a:buChar char="o"/>
            </a:pPr>
            <a:r>
              <a:rPr lang="en-US" sz="1600" dirty="0">
                <a:effectLst/>
                <a:latin typeface="+mj-lt"/>
                <a:ea typeface="Times New Roman" panose="02020603050405020304" pitchFamily="18" charset="0"/>
              </a:rPr>
              <a:t>Employment hiring actions shall not be made based on race, sex, color, ethnicity, national origin, or any other protected category.  </a:t>
            </a:r>
            <a:r>
              <a:rPr lang="en-US" sz="1600" dirty="0">
                <a:latin typeface="+mj-lt"/>
                <a:ea typeface="Times New Roman" panose="02020603050405020304" pitchFamily="18" charset="0"/>
              </a:rPr>
              <a:t>S</a:t>
            </a:r>
            <a:r>
              <a:rPr lang="en-US" sz="1600" dirty="0">
                <a:effectLst/>
                <a:latin typeface="+mj-lt"/>
                <a:ea typeface="Times New Roman" panose="02020603050405020304" pitchFamily="18" charset="0"/>
              </a:rPr>
              <a:t>ee </a:t>
            </a:r>
            <a:r>
              <a:rPr lang="en-US" sz="1600" u="sng" dirty="0">
                <a:solidFill>
                  <a:srgbClr val="0563C1"/>
                </a:solidFill>
                <a:effectLst/>
                <a:latin typeface="+mj-lt"/>
                <a:ea typeface="Times New Roman" panose="02020603050405020304" pitchFamily="18" charset="0"/>
                <a:hlinkClick r:id="rId2"/>
              </a:rPr>
              <a:t>TTU System Regulation 07.09</a:t>
            </a:r>
            <a:endParaRPr lang="en-US" sz="1600" strike="sngStrike" dirty="0">
              <a:latin typeface="+mj-lt"/>
            </a:endParaRPr>
          </a:p>
          <a:p>
            <a:pPr lvl="1">
              <a:buFont typeface="Courier New" panose="02070309020205020404" pitchFamily="49" charset="0"/>
              <a:buChar char="o"/>
            </a:pPr>
            <a:endParaRPr lang="en-US" sz="1600" dirty="0">
              <a:latin typeface="+mj-lt"/>
            </a:endParaRPr>
          </a:p>
          <a:p>
            <a:pPr lvl="1">
              <a:buFont typeface="Courier New" panose="02070309020205020404" pitchFamily="49" charset="0"/>
              <a:buChar char="o"/>
            </a:pPr>
            <a:endParaRPr lang="en-US" sz="1600" dirty="0">
              <a:latin typeface="+mj-lt"/>
            </a:endParaRPr>
          </a:p>
          <a:p>
            <a:pPr marL="457200" lvl="1" indent="0" algn="r">
              <a:buNone/>
            </a:pPr>
            <a:endParaRPr lang="en-US" sz="1600" dirty="0">
              <a:latin typeface="+mj-lt"/>
            </a:endParaRPr>
          </a:p>
          <a:p>
            <a:pPr marL="457200" lvl="1" indent="0" algn="r">
              <a:buNone/>
            </a:pPr>
            <a:endParaRPr lang="en-US" sz="1600" dirty="0">
              <a:latin typeface="+mj-lt"/>
            </a:endParaRPr>
          </a:p>
          <a:p>
            <a:pPr marL="457200" lvl="1" indent="0" algn="r">
              <a:buNone/>
            </a:pPr>
            <a:r>
              <a:rPr lang="en-US" sz="1600" dirty="0">
                <a:latin typeface="+mj-lt"/>
              </a:rPr>
              <a:t>4</a:t>
            </a:r>
          </a:p>
          <a:p>
            <a:pPr marL="457200" lvl="1" indent="0" algn="r">
              <a:buNone/>
            </a:pPr>
            <a:endParaRPr lang="en-US" sz="1600" dirty="0">
              <a:latin typeface="+mj-lt"/>
            </a:endParaRPr>
          </a:p>
        </p:txBody>
      </p:sp>
    </p:spTree>
    <p:extLst>
      <p:ext uri="{BB962C8B-B14F-4D97-AF65-F5344CB8AC3E}">
        <p14:creationId xmlns:p14="http://schemas.microsoft.com/office/powerpoint/2010/main" val="1061427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04232"/>
            <a:ext cx="10515600" cy="856527"/>
          </a:xfrm>
        </p:spPr>
        <p:txBody>
          <a:bodyPr>
            <a:normAutofit/>
          </a:bodyPr>
          <a:lstStyle/>
          <a:p>
            <a:r>
              <a:rPr lang="en-US" sz="4000" dirty="0"/>
              <a:t>Related Statutes &amp; Policies</a:t>
            </a:r>
          </a:p>
        </p:txBody>
      </p:sp>
      <p:sp>
        <p:nvSpPr>
          <p:cNvPr id="3" name="Content Placeholder 2"/>
          <p:cNvSpPr>
            <a:spLocks noGrp="1"/>
          </p:cNvSpPr>
          <p:nvPr>
            <p:ph idx="1"/>
          </p:nvPr>
        </p:nvSpPr>
        <p:spPr>
          <a:xfrm>
            <a:off x="838200" y="1760759"/>
            <a:ext cx="10782466" cy="4601941"/>
          </a:xfrm>
          <a:ln>
            <a:noFill/>
            <a:prstDash val="solid"/>
          </a:ln>
        </p:spPr>
        <p:txBody>
          <a:bodyPr>
            <a:noAutofit/>
          </a:bodyPr>
          <a:lstStyle/>
          <a:p>
            <a:pPr defTabSz="685800">
              <a:lnSpc>
                <a:spcPct val="110000"/>
              </a:lnSpc>
              <a:spcBef>
                <a:spcPts val="0"/>
              </a:spcBef>
            </a:pPr>
            <a:r>
              <a:rPr lang="en-US" sz="1600" dirty="0">
                <a:latin typeface="+mj-lt"/>
              </a:rPr>
              <a:t>Fourteenth Amendment to the U.S. Constitution </a:t>
            </a:r>
          </a:p>
          <a:p>
            <a:pPr defTabSz="685800">
              <a:lnSpc>
                <a:spcPct val="110000"/>
              </a:lnSpc>
              <a:spcBef>
                <a:spcPts val="0"/>
              </a:spcBef>
            </a:pPr>
            <a:r>
              <a:rPr lang="en-US" sz="1600" dirty="0">
                <a:latin typeface="+mj-lt"/>
              </a:rPr>
              <a:t>Title IX of the Education Amendments of 1972 </a:t>
            </a:r>
          </a:p>
          <a:p>
            <a:pPr defTabSz="685800">
              <a:lnSpc>
                <a:spcPct val="110000"/>
              </a:lnSpc>
              <a:spcBef>
                <a:spcPts val="0"/>
              </a:spcBef>
            </a:pPr>
            <a:r>
              <a:rPr lang="en-US" sz="1600" dirty="0">
                <a:latin typeface="+mj-lt"/>
              </a:rPr>
              <a:t>Title VII Civil Rights Act of 1964, as amended </a:t>
            </a:r>
          </a:p>
          <a:p>
            <a:pPr defTabSz="685800">
              <a:lnSpc>
                <a:spcPct val="110000"/>
              </a:lnSpc>
              <a:spcBef>
                <a:spcPts val="0"/>
              </a:spcBef>
            </a:pPr>
            <a:r>
              <a:rPr lang="en-US" sz="1600" dirty="0">
                <a:latin typeface="+mj-lt"/>
              </a:rPr>
              <a:t>Title VI Civil Rights Act of 1964 </a:t>
            </a:r>
          </a:p>
          <a:p>
            <a:pPr defTabSz="685800">
              <a:lnSpc>
                <a:spcPct val="110000"/>
              </a:lnSpc>
              <a:spcBef>
                <a:spcPts val="0"/>
              </a:spcBef>
            </a:pPr>
            <a:r>
              <a:rPr lang="en-US" sz="1600" dirty="0">
                <a:latin typeface="+mj-lt"/>
              </a:rPr>
              <a:t>The Rehabilitation Act of 1973, as amended </a:t>
            </a:r>
          </a:p>
          <a:p>
            <a:pPr defTabSz="685800">
              <a:lnSpc>
                <a:spcPct val="110000"/>
              </a:lnSpc>
              <a:spcBef>
                <a:spcPts val="0"/>
              </a:spcBef>
            </a:pPr>
            <a:r>
              <a:rPr lang="en-US" sz="1600" dirty="0">
                <a:latin typeface="+mj-lt"/>
              </a:rPr>
              <a:t>Americans with Disabilities Act of 1990, as amended </a:t>
            </a:r>
          </a:p>
          <a:p>
            <a:pPr defTabSz="685800">
              <a:lnSpc>
                <a:spcPct val="110000"/>
              </a:lnSpc>
              <a:spcBef>
                <a:spcPts val="0"/>
              </a:spcBef>
            </a:pPr>
            <a:r>
              <a:rPr lang="en-US" sz="1600" dirty="0">
                <a:latin typeface="+mj-lt"/>
              </a:rPr>
              <a:t>Executive Order 11246 </a:t>
            </a:r>
          </a:p>
          <a:p>
            <a:pPr defTabSz="685800">
              <a:lnSpc>
                <a:spcPct val="110000"/>
              </a:lnSpc>
              <a:spcBef>
                <a:spcPts val="0"/>
              </a:spcBef>
            </a:pPr>
            <a:r>
              <a:rPr lang="en-US" sz="1600" dirty="0">
                <a:latin typeface="+mj-lt"/>
              </a:rPr>
              <a:t>Texas Education Code Section 51.9315 </a:t>
            </a:r>
          </a:p>
          <a:p>
            <a:pPr defTabSz="685800">
              <a:lnSpc>
                <a:spcPct val="110000"/>
              </a:lnSpc>
              <a:spcBef>
                <a:spcPts val="0"/>
              </a:spcBef>
            </a:pPr>
            <a:r>
              <a:rPr lang="en-US" sz="1600" dirty="0">
                <a:latin typeface="+mj-lt"/>
              </a:rPr>
              <a:t>Texas Education Code Section 51.3525 </a:t>
            </a:r>
          </a:p>
          <a:p>
            <a:pPr defTabSz="685800">
              <a:lnSpc>
                <a:spcPct val="110000"/>
              </a:lnSpc>
              <a:spcBef>
                <a:spcPts val="0"/>
              </a:spcBef>
            </a:pPr>
            <a:r>
              <a:rPr lang="en-US" sz="1600" dirty="0">
                <a:latin typeface="+mj-lt"/>
              </a:rPr>
              <a:t>Texas Commission on Human Rights Act </a:t>
            </a:r>
          </a:p>
          <a:p>
            <a:pPr defTabSz="685800">
              <a:lnSpc>
                <a:spcPct val="110000"/>
              </a:lnSpc>
              <a:spcBef>
                <a:spcPts val="0"/>
              </a:spcBef>
            </a:pPr>
            <a:r>
              <a:rPr lang="en-US" sz="1600" dirty="0">
                <a:latin typeface="+mj-lt"/>
              </a:rPr>
              <a:t>Texas Labor Code, Chapter 21, Employment Discrimination</a:t>
            </a:r>
          </a:p>
          <a:p>
            <a:pPr defTabSz="685800">
              <a:lnSpc>
                <a:spcPct val="110000"/>
              </a:lnSpc>
              <a:spcBef>
                <a:spcPts val="0"/>
              </a:spcBef>
            </a:pPr>
            <a:r>
              <a:rPr lang="en-US" sz="1600" dirty="0">
                <a:latin typeface="+mj-lt"/>
              </a:rPr>
              <a:t>HSCEP OP 60.09 Faculty Recruitment Procedure</a:t>
            </a:r>
          </a:p>
          <a:p>
            <a:pPr defTabSz="685800">
              <a:lnSpc>
                <a:spcPct val="110000"/>
              </a:lnSpc>
              <a:spcBef>
                <a:spcPts val="0"/>
              </a:spcBef>
            </a:pPr>
            <a:r>
              <a:rPr lang="en-US" sz="1600" dirty="0">
                <a:latin typeface="+mj-lt"/>
              </a:rPr>
              <a:t>HSCEP OP 70.11 Appointments to Non-faculty Appointments</a:t>
            </a:r>
          </a:p>
          <a:p>
            <a:pPr defTabSz="685800">
              <a:lnSpc>
                <a:spcPct val="110000"/>
              </a:lnSpc>
              <a:spcBef>
                <a:spcPts val="0"/>
              </a:spcBef>
            </a:pPr>
            <a:r>
              <a:rPr lang="en-US" sz="1600" dirty="0">
                <a:latin typeface="+mj-lt"/>
              </a:rPr>
              <a:t>TTUS Regulation 07.09 Equal Employment Opportunity Policy and Affirmative Action Program</a:t>
            </a:r>
          </a:p>
          <a:p>
            <a:pPr defTabSz="685800">
              <a:lnSpc>
                <a:spcPct val="110000"/>
              </a:lnSpc>
              <a:spcBef>
                <a:spcPts val="0"/>
              </a:spcBef>
            </a:pPr>
            <a:r>
              <a:rPr lang="en-US" sz="1600" dirty="0">
                <a:latin typeface="+mj-lt"/>
              </a:rPr>
              <a:t>TTUS Regulation 07.10 Non-Discrimination and Anti-Harassment Policy and Complaint Procedure</a:t>
            </a:r>
          </a:p>
          <a:p>
            <a:pPr defTabSz="685800">
              <a:lnSpc>
                <a:spcPct val="110000"/>
              </a:lnSpc>
              <a:spcBef>
                <a:spcPts val="0"/>
              </a:spcBef>
            </a:pPr>
            <a:r>
              <a:rPr lang="en-US" sz="1600" dirty="0">
                <a:latin typeface="+mj-lt"/>
              </a:rPr>
              <a:t>TTUS Regulation 07.11 Access for Individuals with Disabilities</a:t>
            </a:r>
          </a:p>
          <a:p>
            <a:pPr marL="0" indent="0" algn="r" defTabSz="685800">
              <a:lnSpc>
                <a:spcPct val="110000"/>
              </a:lnSpc>
              <a:spcBef>
                <a:spcPts val="0"/>
              </a:spcBef>
              <a:buNone/>
            </a:pPr>
            <a:r>
              <a:rPr lang="en-US" sz="1600" dirty="0">
                <a:latin typeface="+mj-lt"/>
              </a:rPr>
              <a:t>5</a:t>
            </a:r>
          </a:p>
          <a:p>
            <a:pPr marL="0" indent="0" defTabSz="685800">
              <a:lnSpc>
                <a:spcPct val="150000"/>
              </a:lnSpc>
              <a:spcBef>
                <a:spcPts val="0"/>
              </a:spcBef>
              <a:buNone/>
            </a:pPr>
            <a:endParaRPr lang="en-US" sz="1600" dirty="0">
              <a:latin typeface="+mj-lt"/>
            </a:endParaRPr>
          </a:p>
        </p:txBody>
      </p:sp>
    </p:spTree>
    <p:extLst>
      <p:ext uri="{BB962C8B-B14F-4D97-AF65-F5344CB8AC3E}">
        <p14:creationId xmlns:p14="http://schemas.microsoft.com/office/powerpoint/2010/main" val="3717848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26660"/>
            <a:ext cx="10782300" cy="1009651"/>
          </a:xfrm>
        </p:spPr>
        <p:txBody>
          <a:bodyPr>
            <a:normAutofit/>
          </a:bodyPr>
          <a:lstStyle/>
          <a:p>
            <a:r>
              <a:rPr lang="en-US" sz="4000" dirty="0"/>
              <a:t>Conclusion</a:t>
            </a:r>
          </a:p>
        </p:txBody>
      </p:sp>
      <p:sp>
        <p:nvSpPr>
          <p:cNvPr id="4" name="Content Placeholder 2"/>
          <p:cNvSpPr>
            <a:spLocks noGrp="1"/>
          </p:cNvSpPr>
          <p:nvPr>
            <p:ph idx="1"/>
          </p:nvPr>
        </p:nvSpPr>
        <p:spPr>
          <a:xfrm>
            <a:off x="838200" y="1936311"/>
            <a:ext cx="10782300" cy="4286689"/>
          </a:xfrm>
          <a:ln>
            <a:noFill/>
          </a:ln>
        </p:spPr>
        <p:txBody>
          <a:bodyPr rtlCol="0">
            <a:noAutofit/>
          </a:bodyPr>
          <a:lstStyle/>
          <a:p>
            <a:r>
              <a:rPr lang="en-US" sz="1800" dirty="0">
                <a:latin typeface="+mj-lt"/>
              </a:rPr>
              <a:t>This training is intended to be broad and will not cover every specific situation encountered at TTUHSC EP. </a:t>
            </a:r>
          </a:p>
          <a:p>
            <a:r>
              <a:rPr lang="en-US" sz="1800" dirty="0">
                <a:latin typeface="+mj-lt"/>
              </a:rPr>
              <a:t>Hiring/Search Committee members should continue to seek guidance from TTUHSC EP Human Resources, Faculty Affairs, Office of Equal Opportunity and General Counsel as questions arise.</a:t>
            </a:r>
          </a:p>
          <a:p>
            <a:r>
              <a:rPr lang="en-US" sz="1800" dirty="0">
                <a:latin typeface="+mj-lt"/>
              </a:rPr>
              <a:t>Contacts:</a:t>
            </a:r>
          </a:p>
          <a:p>
            <a:pPr lvl="1">
              <a:buFont typeface="Courier New" panose="02070309020205020404" pitchFamily="49" charset="0"/>
              <a:buChar char="o"/>
            </a:pPr>
            <a:r>
              <a:rPr lang="en-US" sz="1800" dirty="0">
                <a:latin typeface="+mj-lt"/>
              </a:rPr>
              <a:t>TTUHSC EP Human Resources:  </a:t>
            </a:r>
            <a:r>
              <a:rPr lang="en-US" sz="1800" dirty="0">
                <a:latin typeface="+mj-lt"/>
                <a:hlinkClick r:id="rId2"/>
              </a:rPr>
              <a:t>ElPasoHR@ttuhsc.edu</a:t>
            </a:r>
            <a:r>
              <a:rPr lang="en-US" sz="1800" dirty="0">
                <a:latin typeface="+mj-lt"/>
              </a:rPr>
              <a:t> </a:t>
            </a:r>
          </a:p>
          <a:p>
            <a:pPr lvl="1">
              <a:buFont typeface="Courier New" panose="02070309020205020404" pitchFamily="49" charset="0"/>
              <a:buChar char="o"/>
            </a:pPr>
            <a:r>
              <a:rPr lang="en-US" sz="1800" dirty="0">
                <a:latin typeface="+mj-lt"/>
              </a:rPr>
              <a:t>TTUHSC EP Faculty Affairs:  </a:t>
            </a:r>
            <a:r>
              <a:rPr lang="en-US" sz="1800" dirty="0">
                <a:latin typeface="+mj-lt"/>
                <a:hlinkClick r:id="rId3"/>
              </a:rPr>
              <a:t>FServices@ttuhsc.edu</a:t>
            </a:r>
            <a:r>
              <a:rPr lang="en-US" sz="1800" dirty="0">
                <a:latin typeface="+mj-lt"/>
              </a:rPr>
              <a:t> </a:t>
            </a:r>
          </a:p>
          <a:p>
            <a:endParaRPr lang="en-US" sz="1800" dirty="0">
              <a:latin typeface="+mj-lt"/>
            </a:endParaRPr>
          </a:p>
          <a:p>
            <a:endParaRPr lang="en-US" sz="1800" dirty="0">
              <a:latin typeface="+mj-lt"/>
            </a:endParaRPr>
          </a:p>
          <a:p>
            <a:pPr marL="0" indent="0" algn="r">
              <a:buNone/>
            </a:pPr>
            <a:endParaRPr lang="en-US" sz="1800" dirty="0">
              <a:latin typeface="+mj-lt"/>
            </a:endParaRPr>
          </a:p>
          <a:p>
            <a:pPr marL="0" indent="0" algn="r">
              <a:buNone/>
            </a:pPr>
            <a:r>
              <a:rPr lang="en-US" sz="1800" dirty="0">
                <a:latin typeface="+mj-lt"/>
              </a:rPr>
              <a:t>6</a:t>
            </a:r>
          </a:p>
        </p:txBody>
      </p:sp>
    </p:spTree>
    <p:extLst>
      <p:ext uri="{BB962C8B-B14F-4D97-AF65-F5344CB8AC3E}">
        <p14:creationId xmlns:p14="http://schemas.microsoft.com/office/powerpoint/2010/main" val="3273080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p:cTn id="7" dur="500" fill="hold"/>
                                        <p:tgtEl>
                                          <p:spTgt spid="4">
                                            <p:bg/>
                                          </p:spTgt>
                                        </p:tgtEl>
                                        <p:attrNameLst>
                                          <p:attrName>ppt_w</p:attrName>
                                        </p:attrNameLst>
                                      </p:cBhvr>
                                      <p:tavLst>
                                        <p:tav tm="0">
                                          <p:val>
                                            <p:fltVal val="0"/>
                                          </p:val>
                                        </p:tav>
                                        <p:tav tm="100000">
                                          <p:val>
                                            <p:strVal val="#ppt_w"/>
                                          </p:val>
                                        </p:tav>
                                      </p:tavLst>
                                    </p:anim>
                                    <p:anim calcmode="lin" valueType="num">
                                      <p:cBhvr>
                                        <p:cTn id="8" dur="500" fill="hold"/>
                                        <p:tgtEl>
                                          <p:spTgt spid="4">
                                            <p:bg/>
                                          </p:spTgt>
                                        </p:tgtEl>
                                        <p:attrNameLst>
                                          <p:attrName>ppt_h</p:attrName>
                                        </p:attrNameLst>
                                      </p:cBhvr>
                                      <p:tavLst>
                                        <p:tav tm="0">
                                          <p:val>
                                            <p:fltVal val="0"/>
                                          </p:val>
                                        </p:tav>
                                        <p:tav tm="100000">
                                          <p:val>
                                            <p:strVal val="#ppt_h"/>
                                          </p:val>
                                        </p:tav>
                                      </p:tavLst>
                                    </p:anim>
                                    <p:animEffect transition="in" filter="fade">
                                      <p:cBhvr>
                                        <p:cTn id="9" dur="500"/>
                                        <p:tgtEl>
                                          <p:spTgt spid="4">
                                            <p:bg/>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 calcmode="lin" valueType="num">
                                      <p:cBhvr>
                                        <p:cTn id="14"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anim calcmode="lin" valueType="num">
                                      <p:cBhvr>
                                        <p:cTn id="21" dur="500" fill="hold"/>
                                        <p:tgtEl>
                                          <p:spTgt spid="4">
                                            <p:txEl>
                                              <p:pRg st="1" end="1"/>
                                            </p:txEl>
                                          </p:spTgt>
                                        </p:tgtEl>
                                        <p:attrNameLst>
                                          <p:attrName>ppt_w</p:attrName>
                                        </p:attrNameLst>
                                      </p:cBhvr>
                                      <p:tavLst>
                                        <p:tav tm="0">
                                          <p:val>
                                            <p:fltVal val="0"/>
                                          </p:val>
                                        </p:tav>
                                        <p:tav tm="100000">
                                          <p:val>
                                            <p:strVal val="#ppt_w"/>
                                          </p:val>
                                        </p:tav>
                                      </p:tavLst>
                                    </p:anim>
                                    <p:anim calcmode="lin" valueType="num">
                                      <p:cBhvr>
                                        <p:cTn id="22" dur="500" fill="hold"/>
                                        <p:tgtEl>
                                          <p:spTgt spid="4">
                                            <p:txEl>
                                              <p:pRg st="1" end="1"/>
                                            </p:txEl>
                                          </p:spTgt>
                                        </p:tgtEl>
                                        <p:attrNameLst>
                                          <p:attrName>ppt_h</p:attrName>
                                        </p:attrNameLst>
                                      </p:cBhvr>
                                      <p:tavLst>
                                        <p:tav tm="0">
                                          <p:val>
                                            <p:fltVal val="0"/>
                                          </p:val>
                                        </p:tav>
                                        <p:tav tm="100000">
                                          <p:val>
                                            <p:strVal val="#ppt_h"/>
                                          </p:val>
                                        </p:tav>
                                      </p:tavLst>
                                    </p:anim>
                                    <p:animEffect transition="in" filter="fade">
                                      <p:cBhvr>
                                        <p:cTn id="23" dur="500"/>
                                        <p:tgtEl>
                                          <p:spTgt spid="4">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4">
                                            <p:txEl>
                                              <p:pRg st="2" end="2"/>
                                            </p:txEl>
                                          </p:spTgt>
                                        </p:tgtEl>
                                        <p:attrNameLst>
                                          <p:attrName>style.visibility</p:attrName>
                                        </p:attrNameLst>
                                      </p:cBhvr>
                                      <p:to>
                                        <p:strVal val="visible"/>
                                      </p:to>
                                    </p:set>
                                    <p:anim calcmode="lin" valueType="num">
                                      <p:cBhvr>
                                        <p:cTn id="28" dur="500" fill="hold"/>
                                        <p:tgtEl>
                                          <p:spTgt spid="4">
                                            <p:txEl>
                                              <p:pRg st="2" end="2"/>
                                            </p:txEl>
                                          </p:spTgt>
                                        </p:tgtEl>
                                        <p:attrNameLst>
                                          <p:attrName>ppt_w</p:attrName>
                                        </p:attrNameLst>
                                      </p:cBhvr>
                                      <p:tavLst>
                                        <p:tav tm="0">
                                          <p:val>
                                            <p:fltVal val="0"/>
                                          </p:val>
                                        </p:tav>
                                        <p:tav tm="100000">
                                          <p:val>
                                            <p:strVal val="#ppt_w"/>
                                          </p:val>
                                        </p:tav>
                                      </p:tavLst>
                                    </p:anim>
                                    <p:anim calcmode="lin" valueType="num">
                                      <p:cBhvr>
                                        <p:cTn id="29" dur="500" fill="hold"/>
                                        <p:tgtEl>
                                          <p:spTgt spid="4">
                                            <p:txEl>
                                              <p:pRg st="2" end="2"/>
                                            </p:txEl>
                                          </p:spTgt>
                                        </p:tgtEl>
                                        <p:attrNameLst>
                                          <p:attrName>ppt_h</p:attrName>
                                        </p:attrNameLst>
                                      </p:cBhvr>
                                      <p:tavLst>
                                        <p:tav tm="0">
                                          <p:val>
                                            <p:fltVal val="0"/>
                                          </p:val>
                                        </p:tav>
                                        <p:tav tm="100000">
                                          <p:val>
                                            <p:strVal val="#ppt_h"/>
                                          </p:val>
                                        </p:tav>
                                      </p:tavLst>
                                    </p:anim>
                                    <p:animEffect transition="in" filter="fade">
                                      <p:cBhvr>
                                        <p:cTn id="30" dur="500"/>
                                        <p:tgtEl>
                                          <p:spTgt spid="4">
                                            <p:txEl>
                                              <p:pRg st="2" end="2"/>
                                            </p:txEl>
                                          </p:spTgt>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p:cTn id="33" dur="500" fill="hold"/>
                                        <p:tgtEl>
                                          <p:spTgt spid="4">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4">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4">
                                            <p:txEl>
                                              <p:pRg st="3" end="3"/>
                                            </p:txEl>
                                          </p:spTgt>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4">
                                            <p:txEl>
                                              <p:pRg st="4" end="4"/>
                                            </p:txEl>
                                          </p:spTgt>
                                        </p:tgtEl>
                                        <p:attrNameLst>
                                          <p:attrName>style.visibility</p:attrName>
                                        </p:attrNameLst>
                                      </p:cBhvr>
                                      <p:to>
                                        <p:strVal val="visible"/>
                                      </p:to>
                                    </p:set>
                                    <p:anim calcmode="lin" valueType="num">
                                      <p:cBhvr>
                                        <p:cTn id="38" dur="500" fill="hold"/>
                                        <p:tgtEl>
                                          <p:spTgt spid="4">
                                            <p:txEl>
                                              <p:pRg st="4" end="4"/>
                                            </p:txEl>
                                          </p:spTgt>
                                        </p:tgtEl>
                                        <p:attrNameLst>
                                          <p:attrName>ppt_w</p:attrName>
                                        </p:attrNameLst>
                                      </p:cBhvr>
                                      <p:tavLst>
                                        <p:tav tm="0">
                                          <p:val>
                                            <p:fltVal val="0"/>
                                          </p:val>
                                        </p:tav>
                                        <p:tav tm="100000">
                                          <p:val>
                                            <p:strVal val="#ppt_w"/>
                                          </p:val>
                                        </p:tav>
                                      </p:tavLst>
                                    </p:anim>
                                    <p:anim calcmode="lin" valueType="num">
                                      <p:cBhvr>
                                        <p:cTn id="39" dur="500" fill="hold"/>
                                        <p:tgtEl>
                                          <p:spTgt spid="4">
                                            <p:txEl>
                                              <p:pRg st="4" end="4"/>
                                            </p:txEl>
                                          </p:spTgt>
                                        </p:tgtEl>
                                        <p:attrNameLst>
                                          <p:attrName>ppt_h</p:attrName>
                                        </p:attrNameLst>
                                      </p:cBhvr>
                                      <p:tavLst>
                                        <p:tav tm="0">
                                          <p:val>
                                            <p:fltVal val="0"/>
                                          </p:val>
                                        </p:tav>
                                        <p:tav tm="100000">
                                          <p:val>
                                            <p:strVal val="#ppt_h"/>
                                          </p:val>
                                        </p:tav>
                                      </p:tavLst>
                                    </p:anim>
                                    <p:animEffect transition="in" filter="fade">
                                      <p:cBhvr>
                                        <p:cTn id="40" dur="500"/>
                                        <p:tgtEl>
                                          <p:spTgt spid="4">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53" presetClass="entr" presetSubtype="16" fill="hold" grpId="0" nodeType="clickEffect">
                                  <p:stCondLst>
                                    <p:cond delay="0"/>
                                  </p:stCondLst>
                                  <p:childTnLst>
                                    <p:set>
                                      <p:cBhvr>
                                        <p:cTn id="44" dur="1" fill="hold">
                                          <p:stCondLst>
                                            <p:cond delay="0"/>
                                          </p:stCondLst>
                                        </p:cTn>
                                        <p:tgtEl>
                                          <p:spTgt spid="4">
                                            <p:txEl>
                                              <p:pRg st="8" end="8"/>
                                            </p:txEl>
                                          </p:spTgt>
                                        </p:tgtEl>
                                        <p:attrNameLst>
                                          <p:attrName>style.visibility</p:attrName>
                                        </p:attrNameLst>
                                      </p:cBhvr>
                                      <p:to>
                                        <p:strVal val="visible"/>
                                      </p:to>
                                    </p:set>
                                    <p:anim calcmode="lin" valueType="num">
                                      <p:cBhvr>
                                        <p:cTn id="45" dur="500" fill="hold"/>
                                        <p:tgtEl>
                                          <p:spTgt spid="4">
                                            <p:txEl>
                                              <p:pRg st="8" end="8"/>
                                            </p:txEl>
                                          </p:spTgt>
                                        </p:tgtEl>
                                        <p:attrNameLst>
                                          <p:attrName>ppt_w</p:attrName>
                                        </p:attrNameLst>
                                      </p:cBhvr>
                                      <p:tavLst>
                                        <p:tav tm="0">
                                          <p:val>
                                            <p:fltVal val="0"/>
                                          </p:val>
                                        </p:tav>
                                        <p:tav tm="100000">
                                          <p:val>
                                            <p:strVal val="#ppt_w"/>
                                          </p:val>
                                        </p:tav>
                                      </p:tavLst>
                                    </p:anim>
                                    <p:anim calcmode="lin" valueType="num">
                                      <p:cBhvr>
                                        <p:cTn id="46" dur="500" fill="hold"/>
                                        <p:tgtEl>
                                          <p:spTgt spid="4">
                                            <p:txEl>
                                              <p:pRg st="8" end="8"/>
                                            </p:txEl>
                                          </p:spTgt>
                                        </p:tgtEl>
                                        <p:attrNameLst>
                                          <p:attrName>ppt_h</p:attrName>
                                        </p:attrNameLst>
                                      </p:cBhvr>
                                      <p:tavLst>
                                        <p:tav tm="0">
                                          <p:val>
                                            <p:fltVal val="0"/>
                                          </p:val>
                                        </p:tav>
                                        <p:tav tm="100000">
                                          <p:val>
                                            <p:strVal val="#ppt_h"/>
                                          </p:val>
                                        </p:tav>
                                      </p:tavLst>
                                    </p:anim>
                                    <p:animEffect transition="in" filter="fade">
                                      <p:cBhvr>
                                        <p:cTn id="47" dur="500"/>
                                        <p:tgtEl>
                                          <p:spTgt spid="4">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3B5FC7D3-B9B8-F247-B4EE-E47FE01966E5}" vid="{7F1A149F-45BB-B248-AF23-A17C50E2F3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71203</TotalTime>
  <Words>718</Words>
  <Application>Microsoft Office PowerPoint</Application>
  <PresentationFormat>Widescreen</PresentationFormat>
  <Paragraphs>73</Paragraphs>
  <Slides>6</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Narrow</vt:lpstr>
      <vt:lpstr>Calibri</vt:lpstr>
      <vt:lpstr>Calibri Light</vt:lpstr>
      <vt:lpstr>Courier New</vt:lpstr>
      <vt:lpstr>Office Theme</vt:lpstr>
      <vt:lpstr>PowerPoint Presentation</vt:lpstr>
      <vt:lpstr>Background – SB17 (TEC 51.3525)</vt:lpstr>
      <vt:lpstr>Hiring/Search Committee Ongoing Requirements</vt:lpstr>
      <vt:lpstr>Hiring/Search Committee Responsibilities</vt:lpstr>
      <vt:lpstr>Related Statutes &amp; Policies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Header</dc:title>
  <dc:creator>Daphne Griffin</dc:creator>
  <cp:lastModifiedBy>Erickson, Jennifer</cp:lastModifiedBy>
  <cp:revision>397</cp:revision>
  <cp:lastPrinted>2024-05-15T17:13:18Z</cp:lastPrinted>
  <dcterms:created xsi:type="dcterms:W3CDTF">2022-09-15T14:30:13Z</dcterms:created>
  <dcterms:modified xsi:type="dcterms:W3CDTF">2024-10-29T17:01:02Z</dcterms:modified>
</cp:coreProperties>
</file>