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81" r:id="rId6"/>
    <p:sldId id="260" r:id="rId7"/>
    <p:sldId id="275" r:id="rId8"/>
    <p:sldId id="276" r:id="rId9"/>
    <p:sldId id="277" r:id="rId10"/>
    <p:sldId id="278" r:id="rId11"/>
    <p:sldId id="279" r:id="rId12"/>
    <p:sldId id="267" r:id="rId13"/>
    <p:sldId id="271" r:id="rId14"/>
    <p:sldId id="272" r:id="rId15"/>
    <p:sldId id="273" r:id="rId16"/>
    <p:sldId id="268" r:id="rId17"/>
    <p:sldId id="269" r:id="rId18"/>
    <p:sldId id="270" r:id="rId19"/>
  </p:sldIdLst>
  <p:sldSz cx="6858000" cy="9144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ina " initials="Tina"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3018" y="90"/>
      </p:cViewPr>
      <p:guideLst>
        <p:guide orient="horz" pos="2880"/>
        <p:guide pos="2160"/>
      </p:guideLst>
    </p:cSldViewPr>
  </p:slideViewPr>
  <p:notesTextViewPr>
    <p:cViewPr>
      <p:scale>
        <a:sx n="100" d="100"/>
        <a:sy n="100" d="100"/>
      </p:scale>
      <p:origin x="0" y="0"/>
    </p:cViewPr>
  </p:notesTextViewPr>
  <p:sorterViewPr>
    <p:cViewPr>
      <p:scale>
        <a:sx n="66" d="100"/>
        <a:sy n="66" d="100"/>
      </p:scale>
      <p:origin x="0" y="1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3-11-22T09:38:50.549" idx="1">
    <p:pos x="2728" y="5616"/>
    <p:text>Is this something we would want to add?</p:tex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a:t>Click to edit Master title style</a:t>
            </a:r>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7FA47D1-DE9D-4390-98E4-98326565ECD3}" type="datetimeFigureOut">
              <a:rPr lang="en-US" smtClean="0"/>
              <a:pPr/>
              <a:t>10/9/2017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094488-AEAE-4F5E-BEEF-BD7ABA47446E}"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FA47D1-DE9D-4390-98E4-98326565ECD3}" type="datetimeFigureOut">
              <a:rPr lang="en-US" smtClean="0"/>
              <a:pPr/>
              <a:t>10/9/2017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094488-AEAE-4F5E-BEEF-BD7ABA47446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72050" y="366185"/>
            <a:ext cx="1543050" cy="78020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42900" y="366185"/>
            <a:ext cx="4514850" cy="78020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FA47D1-DE9D-4390-98E4-98326565ECD3}" type="datetimeFigureOut">
              <a:rPr lang="en-US" smtClean="0"/>
              <a:pPr/>
              <a:t>10/9/2017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094488-AEAE-4F5E-BEEF-BD7ABA47446E}"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FA47D1-DE9D-4390-98E4-98326565ECD3}" type="datetimeFigureOut">
              <a:rPr lang="en-US" smtClean="0"/>
              <a:pPr/>
              <a:t>10/9/2017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094488-AEAE-4F5E-BEEF-BD7ABA47446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FA47D1-DE9D-4390-98E4-98326565ECD3}" type="datetimeFigureOut">
              <a:rPr lang="en-US" smtClean="0"/>
              <a:pPr/>
              <a:t>10/9/2017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0094488-AEAE-4F5E-BEEF-BD7ABA47446E}"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FA47D1-DE9D-4390-98E4-98326565ECD3}" type="datetimeFigureOut">
              <a:rPr lang="en-US" smtClean="0"/>
              <a:pPr/>
              <a:t>10/9/2017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0094488-AEAE-4F5E-BEEF-BD7ABA47446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FA47D1-DE9D-4390-98E4-98326565ECD3}" type="datetimeFigureOut">
              <a:rPr lang="en-US" smtClean="0"/>
              <a:pPr/>
              <a:t>10/9/2017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0094488-AEAE-4F5E-BEEF-BD7ABA47446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FA47D1-DE9D-4390-98E4-98326565ECD3}" type="datetimeFigureOut">
              <a:rPr lang="en-US" smtClean="0"/>
              <a:pPr/>
              <a:t>10/9/2017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0094488-AEAE-4F5E-BEEF-BD7ABA47446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FA47D1-DE9D-4390-98E4-98326565ECD3}" type="datetimeFigureOut">
              <a:rPr lang="en-US" smtClean="0"/>
              <a:pPr/>
              <a:t>10/9/2017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0094488-AEAE-4F5E-BEEF-BD7ABA47446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FA47D1-DE9D-4390-98E4-98326565ECD3}" type="datetimeFigureOut">
              <a:rPr lang="en-US" smtClean="0"/>
              <a:pPr/>
              <a:t>10/9/2017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0094488-AEAE-4F5E-BEEF-BD7ABA47446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7FA47D1-DE9D-4390-98E4-98326565ECD3}" type="datetimeFigureOut">
              <a:rPr lang="en-US" smtClean="0"/>
              <a:pPr/>
              <a:t>10/9/2017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0094488-AEAE-4F5E-BEEF-BD7ABA47446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97FA47D1-DE9D-4390-98E4-98326565ECD3}" type="datetimeFigureOut">
              <a:rPr lang="en-US" smtClean="0"/>
              <a:pPr/>
              <a:t>10/9/2017</a:t>
            </a:fld>
            <a:endParaRPr lang="en-US" dirty="0"/>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F0094488-AEAE-4F5E-BEEF-BD7ABA47446E}"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www.avesis.com/"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mailto:lorissa@scioligroup.com" TargetMode="External"/><Relationship Id="rId2" Type="http://schemas.openxmlformats.org/officeDocument/2006/relationships/hyperlink" Target="mailto:monica@scioligroup.com" TargetMode="External"/><Relationship Id="rId1" Type="http://schemas.openxmlformats.org/officeDocument/2006/relationships/slideLayout" Target="../slideLayouts/slideLayout7.xml"/><Relationship Id="rId5" Type="http://schemas.openxmlformats.org/officeDocument/2006/relationships/image" Target="../media/image2.png"/><Relationship Id="rId4" Type="http://schemas.openxmlformats.org/officeDocument/2006/relationships/hyperlink" Target="http://www.employeenavigator.com/" TargetMode="External"/></Relationships>
</file>

<file path=ppt/slides/_rels/slide3.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www.bcbstx.com/" TargetMode="External"/><Relationship Id="rId2" Type="http://schemas.openxmlformats.org/officeDocument/2006/relationships/image" Target="../media/image3.wmf"/><Relationship Id="rId1" Type="http://schemas.openxmlformats.org/officeDocument/2006/relationships/slideLayout" Target="../slideLayouts/slideLayout7.xml"/><Relationship Id="rId4" Type="http://schemas.openxmlformats.org/officeDocument/2006/relationships/hyperlink" Target="http://www.avesis.com/"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ChangeArrowheads="1"/>
          </p:cNvSpPr>
          <p:nvPr/>
        </p:nvSpPr>
        <p:spPr bwMode="auto">
          <a:xfrm>
            <a:off x="0" y="0"/>
            <a:ext cx="6858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7" name="TextBox 6"/>
          <p:cNvSpPr txBox="1"/>
          <p:nvPr/>
        </p:nvSpPr>
        <p:spPr>
          <a:xfrm>
            <a:off x="1083467" y="6015619"/>
            <a:ext cx="4572000" cy="646331"/>
          </a:xfrm>
          <a:prstGeom prst="rect">
            <a:avLst/>
          </a:prstGeom>
          <a:noFill/>
        </p:spPr>
        <p:txBody>
          <a:bodyPr wrap="square" rtlCol="0">
            <a:spAutoFit/>
          </a:bodyPr>
          <a:lstStyle/>
          <a:p>
            <a:pPr algn="ctr"/>
            <a:r>
              <a:rPr lang="en-US" dirty="0">
                <a:latin typeface="Bodoni MT" panose="02070603080606020203" pitchFamily="18" charset="0"/>
              </a:rPr>
              <a:t>Presented by</a:t>
            </a:r>
          </a:p>
          <a:p>
            <a:pPr algn="ctr"/>
            <a:endParaRPr lang="en-US" dirty="0"/>
          </a:p>
        </p:txBody>
      </p:sp>
      <p:sp>
        <p:nvSpPr>
          <p:cNvPr id="3" name="TextBox 2"/>
          <p:cNvSpPr txBox="1"/>
          <p:nvPr/>
        </p:nvSpPr>
        <p:spPr>
          <a:xfrm>
            <a:off x="247650" y="571069"/>
            <a:ext cx="6124575" cy="3108543"/>
          </a:xfrm>
          <a:prstGeom prst="rect">
            <a:avLst/>
          </a:prstGeom>
          <a:noFill/>
        </p:spPr>
        <p:txBody>
          <a:bodyPr wrap="square" rtlCol="0">
            <a:spAutoFit/>
          </a:bodyPr>
          <a:lstStyle/>
          <a:p>
            <a:pPr algn="ctr"/>
            <a:r>
              <a:rPr lang="en-US" sz="2800" dirty="0">
                <a:latin typeface="Bodoni MT" panose="02070603080606020203" pitchFamily="18" charset="0"/>
              </a:rPr>
              <a:t>Presentation of Health Insurance &amp; Vision Insurance </a:t>
            </a:r>
          </a:p>
          <a:p>
            <a:pPr algn="ctr"/>
            <a:r>
              <a:rPr lang="en-US" sz="2800" dirty="0">
                <a:latin typeface="Bodoni MT" panose="02070603080606020203" pitchFamily="18" charset="0"/>
              </a:rPr>
              <a:t>For </a:t>
            </a:r>
          </a:p>
          <a:p>
            <a:pPr algn="ctr"/>
            <a:r>
              <a:rPr lang="en-US" sz="2800" dirty="0">
                <a:latin typeface="Bodoni MT" panose="02070603080606020203" pitchFamily="18" charset="0"/>
              </a:rPr>
              <a:t>The Resident’s of:</a:t>
            </a:r>
          </a:p>
          <a:p>
            <a:pPr algn="ctr"/>
            <a:endParaRPr lang="en-US" sz="2800" dirty="0">
              <a:latin typeface="Bodoni MT" panose="02070603080606020203" pitchFamily="18" charset="0"/>
            </a:endParaRPr>
          </a:p>
          <a:p>
            <a:pPr algn="ctr"/>
            <a:endParaRPr lang="en-US" sz="2800" dirty="0">
              <a:latin typeface="Bodoni MT" panose="02070603080606020203" pitchFamily="18" charset="0"/>
            </a:endParaRPr>
          </a:p>
          <a:p>
            <a:pPr algn="ctr"/>
            <a:endParaRPr lang="en-US" sz="2800" dirty="0">
              <a:latin typeface="Bodoni MT" panose="02070603080606020203" pitchFamily="18" charset="0"/>
            </a:endParaRPr>
          </a:p>
        </p:txBody>
      </p:sp>
      <p:sp>
        <p:nvSpPr>
          <p:cNvPr id="10" name="TextBox 9">
            <a:extLst>
              <a:ext uri="{FF2B5EF4-FFF2-40B4-BE49-F238E27FC236}">
                <a16:creationId xmlns:a16="http://schemas.microsoft.com/office/drawing/2014/main" xmlns="" id="{C3CF61C4-149F-4868-807A-156E533496B8}"/>
              </a:ext>
            </a:extLst>
          </p:cNvPr>
          <p:cNvSpPr txBox="1"/>
          <p:nvPr/>
        </p:nvSpPr>
        <p:spPr>
          <a:xfrm>
            <a:off x="1252536" y="2976794"/>
            <a:ext cx="4233863" cy="1595206"/>
          </a:xfrm>
          <a:prstGeom prst="rect">
            <a:avLst/>
          </a:prstGeom>
          <a:solidFill>
            <a:srgbClr val="C00000"/>
          </a:solidFill>
        </p:spPr>
        <p:txBody>
          <a:bodyPr wrap="square" rtlCol="0">
            <a:spAutoFit/>
          </a:bodyPr>
          <a:lstStyle/>
          <a:p>
            <a:endParaRPr lang="en-US" dirty="0"/>
          </a:p>
        </p:txBody>
      </p:sp>
      <p:pic>
        <p:nvPicPr>
          <p:cNvPr id="12" name="Picture 11" descr="A close up of a logo&#10;&#10;Description generated with very high confidence">
            <a:extLst>
              <a:ext uri="{FF2B5EF4-FFF2-40B4-BE49-F238E27FC236}">
                <a16:creationId xmlns:a16="http://schemas.microsoft.com/office/drawing/2014/main" xmlns="" id="{004AC13D-2709-4939-A031-0F77C739FB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925" y="3324804"/>
            <a:ext cx="3842058" cy="709615"/>
          </a:xfrm>
          <a:prstGeom prst="rect">
            <a:avLst/>
          </a:prstGeom>
        </p:spPr>
      </p:pic>
      <p:pic>
        <p:nvPicPr>
          <p:cNvPr id="8" name="Picture 7"/>
          <p:cNvPicPr>
            <a:picLocks noChangeAspect="1"/>
          </p:cNvPicPr>
          <p:nvPr/>
        </p:nvPicPr>
        <p:blipFill>
          <a:blip r:embed="rId3"/>
          <a:stretch>
            <a:fillRect/>
          </a:stretch>
        </p:blipFill>
        <p:spPr>
          <a:xfrm>
            <a:off x="2631274" y="6553200"/>
            <a:ext cx="1476386" cy="210027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524000"/>
            <a:ext cx="6886856" cy="5334000"/>
          </a:xfrm>
          <a:prstGeom prst="rect">
            <a:avLst/>
          </a:prstGeom>
        </p:spPr>
      </p:pic>
      <p:pic>
        <p:nvPicPr>
          <p:cNvPr id="3" name="Picture 2"/>
          <p:cNvPicPr>
            <a:picLocks noChangeAspect="1"/>
          </p:cNvPicPr>
          <p:nvPr/>
        </p:nvPicPr>
        <p:blipFill>
          <a:blip r:embed="rId3"/>
          <a:stretch>
            <a:fillRect/>
          </a:stretch>
        </p:blipFill>
        <p:spPr>
          <a:xfrm>
            <a:off x="2119453" y="228600"/>
            <a:ext cx="2647950" cy="866775"/>
          </a:xfrm>
          <a:prstGeom prst="rect">
            <a:avLst/>
          </a:prstGeom>
        </p:spPr>
      </p:pic>
    </p:spTree>
    <p:extLst>
      <p:ext uri="{BB962C8B-B14F-4D97-AF65-F5344CB8AC3E}">
        <p14:creationId xmlns:p14="http://schemas.microsoft.com/office/powerpoint/2010/main" val="4290068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676400"/>
            <a:ext cx="6989774" cy="5410200"/>
          </a:xfrm>
          <a:prstGeom prst="rect">
            <a:avLst/>
          </a:prstGeom>
        </p:spPr>
      </p:pic>
      <p:pic>
        <p:nvPicPr>
          <p:cNvPr id="3" name="Picture 2"/>
          <p:cNvPicPr>
            <a:picLocks noChangeAspect="1"/>
          </p:cNvPicPr>
          <p:nvPr/>
        </p:nvPicPr>
        <p:blipFill>
          <a:blip r:embed="rId3"/>
          <a:stretch>
            <a:fillRect/>
          </a:stretch>
        </p:blipFill>
        <p:spPr>
          <a:xfrm>
            <a:off x="2105025" y="304800"/>
            <a:ext cx="2647950" cy="866775"/>
          </a:xfrm>
          <a:prstGeom prst="rect">
            <a:avLst/>
          </a:prstGeom>
        </p:spPr>
      </p:pic>
    </p:spTree>
    <p:extLst>
      <p:ext uri="{BB962C8B-B14F-4D97-AF65-F5344CB8AC3E}">
        <p14:creationId xmlns:p14="http://schemas.microsoft.com/office/powerpoint/2010/main" val="19626329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676400"/>
            <a:ext cx="5638800" cy="646331"/>
          </a:xfrm>
          <a:prstGeom prst="rect">
            <a:avLst/>
          </a:prstGeom>
        </p:spPr>
        <p:txBody>
          <a:bodyPr wrap="square">
            <a:spAutoFit/>
          </a:bodyPr>
          <a:lstStyle/>
          <a:p>
            <a:pPr algn="ctr"/>
            <a:r>
              <a:rPr lang="en-US" dirty="0">
                <a:latin typeface="Bodoni MT" panose="02070603080606020203" pitchFamily="18" charset="0"/>
              </a:rPr>
              <a:t>The following pages contain information about </a:t>
            </a:r>
          </a:p>
          <a:p>
            <a:pPr algn="ctr"/>
            <a:r>
              <a:rPr lang="en-US" dirty="0">
                <a:latin typeface="Bodoni MT" panose="02070603080606020203" pitchFamily="18" charset="0"/>
              </a:rPr>
              <a:t>your vision benefits with Avesis.</a:t>
            </a:r>
          </a:p>
        </p:txBody>
      </p:sp>
      <p:sp>
        <p:nvSpPr>
          <p:cNvPr id="3" name="TextBox 2"/>
          <p:cNvSpPr txBox="1"/>
          <p:nvPr/>
        </p:nvSpPr>
        <p:spPr>
          <a:xfrm>
            <a:off x="762000" y="3562866"/>
            <a:ext cx="502920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a:latin typeface="Bodoni MT" panose="02070603080606020203" pitchFamily="18" charset="0"/>
              </a:rPr>
              <a:t>Vision Benefits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
            <a:ext cx="6858000" cy="762000"/>
          </a:xfrm>
          <a:prstGeom prst="rect">
            <a:avLst/>
          </a:prstGeom>
          <a:solidFill>
            <a:srgbClr val="C00000"/>
          </a:solidFill>
        </p:spPr>
        <p:style>
          <a:lnRef idx="1">
            <a:schemeClr val="dk1"/>
          </a:lnRef>
          <a:fillRef idx="3">
            <a:schemeClr val="dk1"/>
          </a:fillRef>
          <a:effectRef idx="2">
            <a:schemeClr val="dk1"/>
          </a:effectRef>
          <a:fontRef idx="minor">
            <a:schemeClr val="lt1"/>
          </a:fontRef>
        </p:style>
        <p:txBody>
          <a:bodyPr lIns="91431" tIns="45715" rIns="91431" bIns="45715" spcCol="0" rtlCol="0" anchor="ctr">
            <a:scene3d>
              <a:camera prst="orthographicFront">
                <a:rot lat="0" lon="0" rev="0"/>
              </a:camera>
              <a:lightRig rig="glow" dir="t">
                <a:rot lat="0" lon="0" rev="3600000"/>
              </a:lightRig>
            </a:scene3d>
            <a:sp3d prstMaterial="softEdge">
              <a:bevelT w="29210" h="16510"/>
              <a:contourClr>
                <a:schemeClr val="accent4">
                  <a:alpha val="95000"/>
                </a:schemeClr>
              </a:contourClr>
            </a:sp3d>
          </a:bodyPr>
          <a:lstStyle/>
          <a:p>
            <a:pPr algn="ctr"/>
            <a:r>
              <a:rPr lang="en-US" sz="4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50800" dist="38100" dir="2700000" algn="tl" rotWithShape="0">
                    <a:prstClr val="black">
                      <a:alpha val="40000"/>
                    </a:prstClr>
                  </a:outerShdw>
                </a:effectLst>
              </a:rPr>
              <a:t>Y</a:t>
            </a:r>
            <a:r>
              <a:rPr lang="en-US" sz="3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50800" dist="38100" dir="2700000" algn="tl" rotWithShape="0">
                    <a:prstClr val="black">
                      <a:alpha val="40000"/>
                    </a:prstClr>
                  </a:outerShdw>
                </a:effectLst>
              </a:rPr>
              <a:t>OUR</a:t>
            </a:r>
            <a:r>
              <a:rPr lang="en-US" sz="4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50800" dist="38100" dir="2700000" algn="tl" rotWithShape="0">
                    <a:prstClr val="black">
                      <a:alpha val="40000"/>
                    </a:prstClr>
                  </a:outerShdw>
                </a:effectLst>
              </a:rPr>
              <a:t> </a:t>
            </a:r>
            <a:r>
              <a:rPr lang="en-US" sz="4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50800" dist="38100" dir="2700000" algn="tl" rotWithShape="0">
                    <a:prstClr val="black">
                      <a:alpha val="40000"/>
                    </a:prstClr>
                  </a:outerShdw>
                </a:effectLst>
              </a:rPr>
              <a:t>A</a:t>
            </a:r>
            <a:r>
              <a:rPr lang="en-US" sz="3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50800" dist="38100" dir="2700000" algn="tl" rotWithShape="0">
                    <a:prstClr val="black">
                      <a:alpha val="40000"/>
                    </a:prstClr>
                  </a:outerShdw>
                </a:effectLst>
              </a:rPr>
              <a:t>VESIS</a:t>
            </a:r>
            <a:r>
              <a:rPr lang="en-US" sz="42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50800" dist="38100" dir="2700000" algn="tl" rotWithShape="0">
                    <a:prstClr val="black">
                      <a:alpha val="40000"/>
                    </a:prstClr>
                  </a:outerShdw>
                </a:effectLst>
              </a:rPr>
              <a:t> </a:t>
            </a:r>
            <a:r>
              <a:rPr lang="en-US" sz="4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50800" dist="38100" dir="2700000" algn="tl" rotWithShape="0">
                    <a:prstClr val="black">
                      <a:alpha val="40000"/>
                    </a:prstClr>
                  </a:outerShdw>
                </a:effectLst>
              </a:rPr>
              <a:t>V</a:t>
            </a:r>
            <a:r>
              <a:rPr lang="en-US" sz="3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50800" dist="38100" dir="2700000" algn="tl" rotWithShape="0">
                    <a:prstClr val="black">
                      <a:alpha val="40000"/>
                    </a:prstClr>
                  </a:outerShdw>
                </a:effectLst>
              </a:rPr>
              <a:t>ISION </a:t>
            </a:r>
            <a:r>
              <a:rPr lang="en-US" sz="46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50800" dist="38100" dir="2700000" algn="tl" rotWithShape="0">
                    <a:prstClr val="black">
                      <a:alpha val="40000"/>
                    </a:prstClr>
                  </a:outerShdw>
                </a:effectLst>
              </a:rPr>
              <a:t>P</a:t>
            </a:r>
            <a:r>
              <a:rPr lang="en-US" sz="3800" b="1" dirty="0">
                <a:ln>
                  <a:prstDash val="solid"/>
                </a:ln>
                <a:gradFill rotWithShape="1">
                  <a:gsLst>
                    <a:gs pos="0">
                      <a:schemeClr val="accent4">
                        <a:tint val="70000"/>
                        <a:satMod val="200000"/>
                      </a:schemeClr>
                    </a:gs>
                    <a:gs pos="40000">
                      <a:schemeClr val="accent4">
                        <a:tint val="90000"/>
                        <a:satMod val="130000"/>
                      </a:schemeClr>
                    </a:gs>
                    <a:gs pos="50000">
                      <a:schemeClr val="accent4">
                        <a:tint val="90000"/>
                        <a:satMod val="130000"/>
                      </a:schemeClr>
                    </a:gs>
                    <a:gs pos="68000">
                      <a:schemeClr val="accent4">
                        <a:tint val="90000"/>
                        <a:satMod val="130000"/>
                      </a:schemeClr>
                    </a:gs>
                    <a:gs pos="100000">
                      <a:schemeClr val="accent4">
                        <a:tint val="70000"/>
                        <a:satMod val="200000"/>
                      </a:schemeClr>
                    </a:gs>
                  </a:gsLst>
                  <a:lin ang="5400000"/>
                </a:gradFill>
                <a:effectLst>
                  <a:outerShdw blurRad="50800" dist="38100" dir="2700000" algn="tl" rotWithShape="0">
                    <a:prstClr val="black">
                      <a:alpha val="40000"/>
                    </a:prstClr>
                  </a:outerShdw>
                </a:effectLst>
              </a:rPr>
              <a:t>LAN</a:t>
            </a:r>
          </a:p>
        </p:txBody>
      </p:sp>
      <p:sp>
        <p:nvSpPr>
          <p:cNvPr id="6" name="TextBox 5"/>
          <p:cNvSpPr txBox="1"/>
          <p:nvPr/>
        </p:nvSpPr>
        <p:spPr>
          <a:xfrm>
            <a:off x="102327" y="762002"/>
            <a:ext cx="2743200" cy="467239"/>
          </a:xfrm>
          <a:prstGeom prst="rect">
            <a:avLst/>
          </a:prstGeom>
          <a:noFill/>
        </p:spPr>
        <p:txBody>
          <a:bodyPr wrap="square" lIns="91431" tIns="45715" rIns="91431" bIns="45715" rtlCol="0">
            <a:spAutoFit/>
          </a:bodyPr>
          <a:lstStyle/>
          <a:p>
            <a:r>
              <a:rPr lang="en-US" sz="2400" b="1" dirty="0">
                <a:solidFill>
                  <a:srgbClr val="0070C0"/>
                </a:solidFill>
              </a:rPr>
              <a:t>TTUHSC – EL PASO</a:t>
            </a:r>
          </a:p>
        </p:txBody>
      </p:sp>
      <p:sp>
        <p:nvSpPr>
          <p:cNvPr id="7" name="TextBox 6"/>
          <p:cNvSpPr txBox="1"/>
          <p:nvPr/>
        </p:nvSpPr>
        <p:spPr>
          <a:xfrm>
            <a:off x="-19595" y="1143000"/>
            <a:ext cx="6858000" cy="600154"/>
          </a:xfrm>
          <a:prstGeom prst="rect">
            <a:avLst/>
          </a:prstGeom>
          <a:noFill/>
        </p:spPr>
        <p:txBody>
          <a:bodyPr wrap="square" lIns="91431" tIns="45715" rIns="91431" bIns="45715" rtlCol="0">
            <a:spAutoFit/>
          </a:bodyPr>
          <a:lstStyle/>
          <a:p>
            <a:r>
              <a:rPr lang="en-US" sz="1100" dirty="0"/>
              <a:t>Your vision health is an important part of complete wellness.  Avesis is pleased to present your vision benefits which are designed to give you and your covered family members the care, value and service to help maintain good vision and overall health.</a:t>
            </a:r>
          </a:p>
        </p:txBody>
      </p:sp>
      <p:sp>
        <p:nvSpPr>
          <p:cNvPr id="8" name="TextBox 7"/>
          <p:cNvSpPr txBox="1"/>
          <p:nvPr/>
        </p:nvSpPr>
        <p:spPr>
          <a:xfrm>
            <a:off x="0" y="1766615"/>
            <a:ext cx="4636592" cy="1513046"/>
          </a:xfrm>
          <a:prstGeom prst="rect">
            <a:avLst/>
          </a:prstGeom>
        </p:spPr>
        <p:style>
          <a:lnRef idx="1">
            <a:schemeClr val="accent2"/>
          </a:lnRef>
          <a:fillRef idx="2">
            <a:schemeClr val="accent2"/>
          </a:fillRef>
          <a:effectRef idx="1">
            <a:schemeClr val="accent2"/>
          </a:effectRef>
          <a:fontRef idx="minor">
            <a:schemeClr val="dk1"/>
          </a:fontRef>
        </p:style>
        <p:txBody>
          <a:bodyPr wrap="square" lIns="91431" tIns="45715" rIns="91431" bIns="45715" rtlCol="0">
            <a:spAutoFit/>
          </a:bodyPr>
          <a:lstStyle/>
          <a:p>
            <a:r>
              <a:rPr lang="en-US" sz="1600" b="1" dirty="0">
                <a:solidFill>
                  <a:srgbClr val="C00000"/>
                </a:solidFill>
              </a:rPr>
              <a:t>In-Network Benefits</a:t>
            </a:r>
          </a:p>
          <a:p>
            <a:r>
              <a:rPr lang="en-US" sz="1400" dirty="0">
                <a:solidFill>
                  <a:schemeClr val="accent1">
                    <a:lumMod val="75000"/>
                  </a:schemeClr>
                </a:solidFill>
              </a:rPr>
              <a:t>Vision Examination     </a:t>
            </a:r>
            <a:r>
              <a:rPr lang="en-US" sz="1100" b="1" dirty="0"/>
              <a:t>Your vision exam is covered in full after a co-pay.</a:t>
            </a:r>
          </a:p>
          <a:p>
            <a:r>
              <a:rPr lang="en-US" sz="2400" b="1" dirty="0">
                <a:solidFill>
                  <a:srgbClr val="727CA3">
                    <a:lumMod val="75000"/>
                  </a:srgbClr>
                </a:solidFill>
              </a:rPr>
              <a:t>  $200*           </a:t>
            </a:r>
            <a:r>
              <a:rPr lang="en-US" sz="1600" dirty="0">
                <a:solidFill>
                  <a:schemeClr val="bg1"/>
                </a:solidFill>
                <a:effectLst>
                  <a:outerShdw blurRad="38100" dist="38100" dir="2700000" algn="tl">
                    <a:srgbClr val="000000">
                      <a:alpha val="43137"/>
                    </a:srgbClr>
                  </a:outerShdw>
                </a:effectLst>
              </a:rPr>
              <a:t>When choosing the </a:t>
            </a:r>
            <a:r>
              <a:rPr lang="en-US" sz="1600" b="1" dirty="0">
                <a:solidFill>
                  <a:schemeClr val="bg1"/>
                </a:solidFill>
                <a:effectLst>
                  <a:outerShdw blurRad="38100" dist="38100" dir="2700000" algn="tl">
                    <a:srgbClr val="000000">
                      <a:alpha val="43137"/>
                    </a:srgbClr>
                  </a:outerShdw>
                </a:effectLst>
              </a:rPr>
              <a:t>frames</a:t>
            </a:r>
            <a:r>
              <a:rPr lang="en-US" sz="1600" dirty="0">
                <a:solidFill>
                  <a:schemeClr val="bg1"/>
                </a:solidFill>
                <a:effectLst>
                  <a:outerShdw blurRad="38100" dist="38100" dir="2700000" algn="tl">
                    <a:srgbClr val="000000">
                      <a:alpha val="43137"/>
                    </a:srgbClr>
                  </a:outerShdw>
                </a:effectLst>
              </a:rPr>
              <a:t>   </a:t>
            </a:r>
            <a:r>
              <a:rPr lang="en-US" sz="2000" dirty="0">
                <a:effectLst>
                  <a:outerShdw blurRad="38100" dist="38100" dir="2700000" algn="tl">
                    <a:srgbClr val="000000">
                      <a:alpha val="43137"/>
                    </a:srgbClr>
                  </a:outerShdw>
                </a:effectLst>
              </a:rPr>
              <a:t>	</a:t>
            </a:r>
          </a:p>
          <a:p>
            <a:endParaRPr lang="en-US" sz="1600" dirty="0">
              <a:effectLst>
                <a:outerShdw blurRad="38100" dist="38100" dir="2700000" algn="tl">
                  <a:srgbClr val="000000">
                    <a:alpha val="43137"/>
                  </a:srgbClr>
                </a:outerShdw>
              </a:effectLst>
            </a:endParaRPr>
          </a:p>
        </p:txBody>
      </p:sp>
      <p:sp>
        <p:nvSpPr>
          <p:cNvPr id="11" name="TextBox 10"/>
          <p:cNvSpPr txBox="1"/>
          <p:nvPr/>
        </p:nvSpPr>
        <p:spPr>
          <a:xfrm>
            <a:off x="132805" y="2634735"/>
            <a:ext cx="990600" cy="541940"/>
          </a:xfrm>
          <a:prstGeom prst="rect">
            <a:avLst/>
          </a:prstGeom>
          <a:noFill/>
        </p:spPr>
        <p:txBody>
          <a:bodyPr wrap="square" lIns="91431" tIns="45715" rIns="91431" bIns="45715" rtlCol="0">
            <a:spAutoFit/>
          </a:bodyPr>
          <a:lstStyle/>
          <a:p>
            <a:pPr algn="ctr"/>
            <a:r>
              <a:rPr lang="en-US" sz="1400" dirty="0">
                <a:solidFill>
                  <a:schemeClr val="accent1">
                    <a:lumMod val="75000"/>
                  </a:schemeClr>
                </a:solidFill>
              </a:rPr>
              <a:t>average</a:t>
            </a:r>
          </a:p>
          <a:p>
            <a:pPr algn="ctr"/>
            <a:r>
              <a:rPr lang="en-US" sz="1400" dirty="0">
                <a:solidFill>
                  <a:schemeClr val="accent1">
                    <a:lumMod val="75000"/>
                  </a:schemeClr>
                </a:solidFill>
              </a:rPr>
              <a:t>retail</a:t>
            </a:r>
          </a:p>
        </p:txBody>
      </p:sp>
      <p:sp>
        <p:nvSpPr>
          <p:cNvPr id="13" name="TextBox 12"/>
          <p:cNvSpPr txBox="1"/>
          <p:nvPr/>
        </p:nvSpPr>
        <p:spPr>
          <a:xfrm>
            <a:off x="5804" y="3279661"/>
            <a:ext cx="4630788" cy="2062093"/>
          </a:xfrm>
          <a:prstGeom prst="rect">
            <a:avLst/>
          </a:prstGeom>
        </p:spPr>
        <p:style>
          <a:lnRef idx="1">
            <a:schemeClr val="accent4"/>
          </a:lnRef>
          <a:fillRef idx="3">
            <a:schemeClr val="accent4"/>
          </a:fillRef>
          <a:effectRef idx="2">
            <a:schemeClr val="accent4"/>
          </a:effectRef>
          <a:fontRef idx="minor">
            <a:schemeClr val="lt1"/>
          </a:fontRef>
        </p:style>
        <p:txBody>
          <a:bodyPr wrap="square" lIns="91431" tIns="45715" rIns="91431" bIns="45715" rtlCol="0">
            <a:spAutoFit/>
          </a:bodyPr>
          <a:lstStyle/>
          <a:p>
            <a:r>
              <a:rPr lang="en-US" sz="1600" b="1" dirty="0">
                <a:solidFill>
                  <a:schemeClr val="accent1">
                    <a:lumMod val="75000"/>
                  </a:schemeClr>
                </a:solidFill>
              </a:rPr>
              <a:t>FRAMES</a:t>
            </a:r>
          </a:p>
          <a:p>
            <a:endParaRPr lang="en-US" dirty="0"/>
          </a:p>
          <a:p>
            <a:endParaRPr lang="en-US" sz="1200" dirty="0"/>
          </a:p>
          <a:p>
            <a:endParaRPr lang="en-US" sz="1600" b="1" dirty="0">
              <a:solidFill>
                <a:schemeClr val="accent1">
                  <a:lumMod val="75000"/>
                </a:schemeClr>
              </a:solidFill>
            </a:endParaRPr>
          </a:p>
          <a:p>
            <a:endParaRPr lang="en-US" sz="1600" b="1" dirty="0">
              <a:solidFill>
                <a:schemeClr val="accent1">
                  <a:lumMod val="75000"/>
                </a:schemeClr>
              </a:solidFill>
            </a:endParaRPr>
          </a:p>
          <a:p>
            <a:r>
              <a:rPr lang="en-US" sz="1600" b="1" dirty="0">
                <a:solidFill>
                  <a:schemeClr val="accent1">
                    <a:lumMod val="75000"/>
                  </a:schemeClr>
                </a:solidFill>
              </a:rPr>
              <a:t>SPECTACLE LENSES</a:t>
            </a:r>
          </a:p>
          <a:p>
            <a:r>
              <a:rPr lang="en-US" sz="1200" dirty="0"/>
              <a:t>   </a:t>
            </a:r>
            <a:r>
              <a:rPr lang="en-US" sz="1100" dirty="0">
                <a:solidFill>
                  <a:schemeClr val="tx1"/>
                </a:solidFill>
              </a:rPr>
              <a:t>Standard lenses are covered in full.</a:t>
            </a:r>
          </a:p>
          <a:p>
            <a:r>
              <a:rPr lang="en-US" sz="1100" dirty="0">
                <a:solidFill>
                  <a:schemeClr val="tx1"/>
                </a:solidFill>
              </a:rPr>
              <a:t>   Providers typically charge between</a:t>
            </a:r>
          </a:p>
          <a:p>
            <a:r>
              <a:rPr lang="en-US" sz="1100" dirty="0">
                <a:solidFill>
                  <a:schemeClr val="tx1"/>
                </a:solidFill>
              </a:rPr>
              <a:t>   $60 - $120* for standard lenses.</a:t>
            </a:r>
          </a:p>
        </p:txBody>
      </p:sp>
      <p:sp>
        <p:nvSpPr>
          <p:cNvPr id="15" name="TextBox 14"/>
          <p:cNvSpPr txBox="1"/>
          <p:nvPr/>
        </p:nvSpPr>
        <p:spPr>
          <a:xfrm>
            <a:off x="816430" y="5348001"/>
            <a:ext cx="581297" cy="287958"/>
          </a:xfrm>
          <a:prstGeom prst="rect">
            <a:avLst/>
          </a:prstGeom>
        </p:spPr>
        <p:style>
          <a:lnRef idx="1">
            <a:schemeClr val="accent1"/>
          </a:lnRef>
          <a:fillRef idx="3">
            <a:schemeClr val="accent1"/>
          </a:fillRef>
          <a:effectRef idx="2">
            <a:schemeClr val="accent1"/>
          </a:effectRef>
          <a:fontRef idx="minor">
            <a:schemeClr val="lt1"/>
          </a:fontRef>
        </p:style>
        <p:txBody>
          <a:bodyPr wrap="square" lIns="91431" tIns="45715" rIns="91431" bIns="45715" rtlCol="0">
            <a:spAutoFit/>
          </a:bodyPr>
          <a:lstStyle/>
          <a:p>
            <a:pPr algn="ctr"/>
            <a:r>
              <a:rPr lang="en-US" sz="1200" b="1" dirty="0">
                <a:solidFill>
                  <a:schemeClr val="bg1"/>
                </a:solidFill>
              </a:rPr>
              <a:t>AND</a:t>
            </a:r>
          </a:p>
        </p:txBody>
      </p:sp>
      <p:pic>
        <p:nvPicPr>
          <p:cNvPr id="1033" name="Picture 9" descr="C:\Users\monica\AppData\Local\Microsoft\Windows\Temporary Internet Files\Content.IE5\KLSZETRK\MP90040102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461636">
            <a:off x="2727293" y="3347309"/>
            <a:ext cx="2024091" cy="2095101"/>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4636591" y="1766616"/>
            <a:ext cx="2201814" cy="3662531"/>
          </a:xfrm>
          <a:prstGeom prst="rect">
            <a:avLst/>
          </a:prstGeom>
        </p:spPr>
        <p:style>
          <a:lnRef idx="1">
            <a:schemeClr val="accent3"/>
          </a:lnRef>
          <a:fillRef idx="2">
            <a:schemeClr val="accent3"/>
          </a:fillRef>
          <a:effectRef idx="1">
            <a:schemeClr val="accent3"/>
          </a:effectRef>
          <a:fontRef idx="minor">
            <a:schemeClr val="dk1"/>
          </a:fontRef>
        </p:style>
        <p:txBody>
          <a:bodyPr wrap="square" lIns="91431" tIns="45715" rIns="91431" bIns="45715" rtlCol="0">
            <a:spAutoFit/>
          </a:bodyPr>
          <a:lstStyle/>
          <a:p>
            <a:r>
              <a:rPr lang="en-US" sz="1600" b="1" dirty="0">
                <a:solidFill>
                  <a:srgbClr val="C00000"/>
                </a:solidFill>
              </a:rPr>
              <a:t>Group Details</a:t>
            </a:r>
          </a:p>
          <a:p>
            <a:r>
              <a:rPr lang="en-US" sz="1200" b="1" dirty="0"/>
              <a:t>Effective Date:</a:t>
            </a:r>
            <a:r>
              <a:rPr lang="en-US" sz="1200" dirty="0"/>
              <a:t>         7/1/2017</a:t>
            </a:r>
          </a:p>
          <a:p>
            <a:r>
              <a:rPr lang="en-US" sz="1200" b="1" dirty="0"/>
              <a:t>Group Number:</a:t>
            </a:r>
            <a:r>
              <a:rPr lang="en-US" sz="1200" dirty="0"/>
              <a:t>      10775-87</a:t>
            </a:r>
          </a:p>
          <a:p>
            <a:r>
              <a:rPr lang="en-US" sz="1200" b="1" dirty="0"/>
              <a:t>Plan Number:</a:t>
            </a:r>
            <a:r>
              <a:rPr lang="en-US" sz="1200" dirty="0"/>
              <a:t>          962</a:t>
            </a:r>
          </a:p>
          <a:p>
            <a:endParaRPr lang="en-US" sz="1200" dirty="0"/>
          </a:p>
          <a:p>
            <a:r>
              <a:rPr lang="en-US" sz="1600" b="1" dirty="0">
                <a:solidFill>
                  <a:srgbClr val="C00000"/>
                </a:solidFill>
              </a:rPr>
              <a:t>Benefit Frequency</a:t>
            </a:r>
          </a:p>
          <a:p>
            <a:r>
              <a:rPr lang="en-US" sz="1200" dirty="0"/>
              <a:t>	            </a:t>
            </a:r>
            <a:r>
              <a:rPr lang="en-US" sz="1200" b="1" dirty="0"/>
              <a:t>Every:</a:t>
            </a:r>
          </a:p>
          <a:p>
            <a:r>
              <a:rPr lang="en-US" sz="1200" b="1" dirty="0"/>
              <a:t>Vision Exam:</a:t>
            </a:r>
            <a:r>
              <a:rPr lang="en-US" sz="1200" dirty="0"/>
              <a:t>	            12 Months</a:t>
            </a:r>
          </a:p>
          <a:p>
            <a:r>
              <a:rPr lang="en-US" sz="1200" b="1" dirty="0"/>
              <a:t>Spectacle Lenses:</a:t>
            </a:r>
            <a:r>
              <a:rPr lang="en-US" sz="1200" dirty="0"/>
              <a:t>       12 Months</a:t>
            </a:r>
          </a:p>
          <a:p>
            <a:r>
              <a:rPr lang="en-US" sz="1200" b="1" dirty="0"/>
              <a:t>Frames:</a:t>
            </a:r>
            <a:r>
              <a:rPr lang="en-US" sz="1200" dirty="0"/>
              <a:t>                        24 Months</a:t>
            </a:r>
          </a:p>
          <a:p>
            <a:r>
              <a:rPr lang="en-US" sz="1200" b="1" dirty="0"/>
              <a:t>Contact Lenses:</a:t>
            </a:r>
            <a:r>
              <a:rPr lang="en-US" sz="1200" dirty="0"/>
              <a:t>          12 Months</a:t>
            </a:r>
          </a:p>
          <a:p>
            <a:endParaRPr lang="en-US" sz="1200" dirty="0"/>
          </a:p>
          <a:p>
            <a:r>
              <a:rPr lang="en-US" sz="1600" b="1" dirty="0">
                <a:solidFill>
                  <a:srgbClr val="C00000"/>
                </a:solidFill>
              </a:rPr>
              <a:t>Co-Pays</a:t>
            </a:r>
          </a:p>
          <a:p>
            <a:r>
              <a:rPr lang="en-US" sz="1200" b="1" dirty="0"/>
              <a:t>Vision Examination:</a:t>
            </a:r>
            <a:r>
              <a:rPr lang="en-US" sz="1200" dirty="0"/>
              <a:t>         $10.00</a:t>
            </a:r>
          </a:p>
          <a:p>
            <a:r>
              <a:rPr lang="en-US" sz="1200" b="1" dirty="0"/>
              <a:t>Materials:</a:t>
            </a:r>
            <a:r>
              <a:rPr lang="en-US" sz="1200" dirty="0"/>
              <a:t>	                   $25.00</a:t>
            </a:r>
          </a:p>
          <a:p>
            <a:endParaRPr lang="en-US" sz="1200" dirty="0"/>
          </a:p>
          <a:p>
            <a:r>
              <a:rPr lang="en-US" sz="1600" b="1" dirty="0">
                <a:solidFill>
                  <a:srgbClr val="C00000"/>
                </a:solidFill>
              </a:rPr>
              <a:t>Rates</a:t>
            </a:r>
            <a:r>
              <a:rPr lang="en-US" sz="1600" dirty="0">
                <a:solidFill>
                  <a:srgbClr val="C00000"/>
                </a:solidFill>
              </a:rPr>
              <a:t> </a:t>
            </a:r>
            <a:r>
              <a:rPr lang="en-US" sz="1600" dirty="0"/>
              <a:t> </a:t>
            </a:r>
            <a:r>
              <a:rPr lang="en-US" sz="1200" dirty="0"/>
              <a:t>    </a:t>
            </a:r>
          </a:p>
          <a:p>
            <a:r>
              <a:rPr lang="en-US" sz="1200" dirty="0"/>
              <a:t>100% paid by TTUHSC – El Paso              </a:t>
            </a:r>
          </a:p>
        </p:txBody>
      </p:sp>
      <p:sp>
        <p:nvSpPr>
          <p:cNvPr id="17" name="TextBox 16"/>
          <p:cNvSpPr txBox="1"/>
          <p:nvPr/>
        </p:nvSpPr>
        <p:spPr>
          <a:xfrm>
            <a:off x="5804" y="5348001"/>
            <a:ext cx="4630787" cy="1572807"/>
          </a:xfrm>
          <a:prstGeom prst="rect">
            <a:avLst/>
          </a:prstGeom>
        </p:spPr>
        <p:style>
          <a:lnRef idx="1">
            <a:schemeClr val="accent2"/>
          </a:lnRef>
          <a:fillRef idx="2">
            <a:schemeClr val="accent2"/>
          </a:fillRef>
          <a:effectRef idx="1">
            <a:schemeClr val="accent2"/>
          </a:effectRef>
          <a:fontRef idx="minor">
            <a:schemeClr val="dk1"/>
          </a:fontRef>
        </p:style>
        <p:txBody>
          <a:bodyPr wrap="square" lIns="91431" tIns="45715" rIns="91431" bIns="45715" rtlCol="0">
            <a:spAutoFit/>
          </a:bodyPr>
          <a:lstStyle/>
          <a:p>
            <a:r>
              <a:rPr lang="en-US" sz="1600" b="1" dirty="0">
                <a:solidFill>
                  <a:schemeClr val="accent1">
                    <a:lumMod val="75000"/>
                  </a:schemeClr>
                </a:solidFill>
              </a:rPr>
              <a:t>Contact Lenses   </a:t>
            </a:r>
          </a:p>
          <a:p>
            <a:r>
              <a:rPr lang="en-US" sz="1100" dirty="0"/>
              <a:t>In lieu of frames and spectacle lenses, members receive  an allowance up to $130 for materials and fit and follow-up exam    </a:t>
            </a:r>
          </a:p>
          <a:p>
            <a:endParaRPr lang="en-US" sz="1100" dirty="0"/>
          </a:p>
          <a:p>
            <a:r>
              <a:rPr lang="en-US" sz="1000" dirty="0"/>
              <a:t>  </a:t>
            </a:r>
            <a:r>
              <a:rPr lang="en-US" sz="1000" i="1" dirty="0"/>
              <a:t>Medical necessity contact lenses are covered in full (prior authorization is required)</a:t>
            </a:r>
          </a:p>
          <a:p>
            <a:endParaRPr lang="en-US" sz="800" dirty="0"/>
          </a:p>
          <a:p>
            <a:r>
              <a:rPr lang="en-US" sz="1600" b="1" dirty="0">
                <a:solidFill>
                  <a:schemeClr val="accent1">
                    <a:lumMod val="75000"/>
                  </a:schemeClr>
                </a:solidFill>
              </a:rPr>
              <a:t>LASIK Surgery  </a:t>
            </a:r>
          </a:p>
          <a:p>
            <a:r>
              <a:rPr lang="en-US" sz="1100" dirty="0"/>
              <a:t>Members receive a one-time/lifetime allowance of $150</a:t>
            </a:r>
          </a:p>
        </p:txBody>
      </p:sp>
      <p:sp>
        <p:nvSpPr>
          <p:cNvPr id="18" name="TextBox 17"/>
          <p:cNvSpPr txBox="1"/>
          <p:nvPr/>
        </p:nvSpPr>
        <p:spPr>
          <a:xfrm>
            <a:off x="4630785" y="5483165"/>
            <a:ext cx="2227216" cy="3123922"/>
          </a:xfrm>
          <a:prstGeom prst="rect">
            <a:avLst/>
          </a:prstGeom>
          <a:noFill/>
        </p:spPr>
        <p:txBody>
          <a:bodyPr wrap="square" lIns="91431" tIns="45715" rIns="91431" bIns="45715" rtlCol="0">
            <a:spAutoFit/>
          </a:bodyPr>
          <a:lstStyle/>
          <a:p>
            <a:r>
              <a:rPr lang="en-US" sz="1600" b="1" dirty="0">
                <a:solidFill>
                  <a:srgbClr val="C00000"/>
                </a:solidFill>
              </a:rPr>
              <a:t>Out-of-Network</a:t>
            </a:r>
          </a:p>
          <a:p>
            <a:r>
              <a:rPr lang="en-US" sz="1600" b="1" dirty="0">
                <a:solidFill>
                  <a:srgbClr val="C00000"/>
                </a:solidFill>
              </a:rPr>
              <a:t>Reimbursement</a:t>
            </a:r>
          </a:p>
          <a:p>
            <a:r>
              <a:rPr lang="en-US" sz="1100" dirty="0"/>
              <a:t>   	                        </a:t>
            </a:r>
            <a:r>
              <a:rPr lang="en-US" sz="1100" b="1" dirty="0"/>
              <a:t>Up to:</a:t>
            </a:r>
          </a:p>
          <a:p>
            <a:r>
              <a:rPr lang="en-US" sz="1100" dirty="0"/>
              <a:t>Exam	                       $35.00</a:t>
            </a:r>
          </a:p>
          <a:p>
            <a:r>
              <a:rPr lang="en-US" sz="1100" dirty="0"/>
              <a:t>Standard Single Vision            $25.00</a:t>
            </a:r>
          </a:p>
          <a:p>
            <a:r>
              <a:rPr lang="en-US" sz="1100" dirty="0"/>
              <a:t>Standard Bifocal                      $40.00</a:t>
            </a:r>
          </a:p>
          <a:p>
            <a:r>
              <a:rPr lang="en-US" sz="1100" dirty="0"/>
              <a:t>Standard Trifocal                     $50.00</a:t>
            </a:r>
          </a:p>
          <a:p>
            <a:r>
              <a:rPr lang="en-US" sz="1100" dirty="0"/>
              <a:t>Standard Lenticular                 $80.00</a:t>
            </a:r>
          </a:p>
          <a:p>
            <a:r>
              <a:rPr lang="en-US" sz="1100" dirty="0"/>
              <a:t>Progressive                               $40.00</a:t>
            </a:r>
          </a:p>
          <a:p>
            <a:pPr algn="ctr"/>
            <a:r>
              <a:rPr lang="en-US" sz="1100" dirty="0"/>
              <a:t>Specialty Lenses         </a:t>
            </a:r>
            <a:r>
              <a:rPr lang="en-US" sz="1100" i="1" dirty="0"/>
              <a:t>Corresponding                                          Standard Lens Reimbursement</a:t>
            </a:r>
          </a:p>
          <a:p>
            <a:r>
              <a:rPr lang="en-US" sz="1100" dirty="0"/>
              <a:t>Frame	                       $45.00</a:t>
            </a:r>
          </a:p>
          <a:p>
            <a:r>
              <a:rPr lang="en-US" sz="1100" dirty="0"/>
              <a:t>Contact Lenses                       $130.00</a:t>
            </a:r>
          </a:p>
          <a:p>
            <a:r>
              <a:rPr lang="en-US" sz="1100" dirty="0"/>
              <a:t>     </a:t>
            </a:r>
            <a:r>
              <a:rPr lang="en-US" sz="1100" i="1" dirty="0"/>
              <a:t>elective</a:t>
            </a:r>
            <a:endParaRPr lang="en-US" sz="1100" dirty="0"/>
          </a:p>
          <a:p>
            <a:r>
              <a:rPr lang="en-US" sz="1100" dirty="0"/>
              <a:t>Contact Lenses                       $250.00</a:t>
            </a:r>
          </a:p>
          <a:p>
            <a:r>
              <a:rPr lang="en-US" sz="1100" dirty="0"/>
              <a:t>     </a:t>
            </a:r>
            <a:r>
              <a:rPr lang="en-US" sz="1100" i="1" dirty="0"/>
              <a:t>medically necessary</a:t>
            </a:r>
          </a:p>
          <a:p>
            <a:r>
              <a:rPr lang="en-US" sz="1100" dirty="0"/>
              <a:t>LASIK Surgery	                    $150.00</a:t>
            </a:r>
          </a:p>
        </p:txBody>
      </p:sp>
      <p:sp>
        <p:nvSpPr>
          <p:cNvPr id="20" name="TextBox 19"/>
          <p:cNvSpPr txBox="1"/>
          <p:nvPr/>
        </p:nvSpPr>
        <p:spPr>
          <a:xfrm>
            <a:off x="1397728" y="2644728"/>
            <a:ext cx="2895599" cy="347718"/>
          </a:xfrm>
          <a:prstGeom prst="rect">
            <a:avLst/>
          </a:prstGeom>
          <a:noFill/>
        </p:spPr>
        <p:txBody>
          <a:bodyPr wrap="square" lIns="91431" tIns="45715" rIns="91431" bIns="45715" rtlCol="0">
            <a:spAutoFit/>
          </a:bodyPr>
          <a:lstStyle/>
          <a:p>
            <a:r>
              <a:rPr lang="en-US" sz="1600" dirty="0">
                <a:solidFill>
                  <a:schemeClr val="bg1"/>
                </a:solidFill>
                <a:effectLst>
                  <a:outerShdw blurRad="38100" dist="38100" dir="2700000" algn="tl">
                    <a:srgbClr val="000000">
                      <a:alpha val="43137"/>
                    </a:srgbClr>
                  </a:outerShdw>
                </a:effectLst>
                <a:ea typeface="+mj-ea"/>
                <a:cs typeface="+mj-cs"/>
              </a:rPr>
              <a:t>and </a:t>
            </a:r>
            <a:r>
              <a:rPr lang="en-US" sz="1600" b="1" dirty="0">
                <a:solidFill>
                  <a:schemeClr val="bg1"/>
                </a:solidFill>
                <a:effectLst>
                  <a:outerShdw blurRad="38100" dist="38100" dir="2700000" algn="tl">
                    <a:srgbClr val="000000">
                      <a:alpha val="43137"/>
                    </a:srgbClr>
                  </a:outerShdw>
                </a:effectLst>
                <a:ea typeface="+mj-ea"/>
                <a:cs typeface="+mj-cs"/>
              </a:rPr>
              <a:t>spectacle lenses</a:t>
            </a:r>
            <a:r>
              <a:rPr lang="en-US" sz="1600" dirty="0">
                <a:solidFill>
                  <a:schemeClr val="bg1"/>
                </a:solidFill>
                <a:effectLst>
                  <a:outerShdw blurRad="38100" dist="38100" dir="2700000" algn="tl">
                    <a:srgbClr val="000000">
                      <a:alpha val="43137"/>
                    </a:srgbClr>
                  </a:outerShdw>
                </a:effectLst>
                <a:ea typeface="+mj-ea"/>
                <a:cs typeface="+mj-cs"/>
              </a:rPr>
              <a:t> 	package!</a:t>
            </a:r>
            <a:endParaRPr lang="en-US" dirty="0">
              <a:solidFill>
                <a:schemeClr val="bg1"/>
              </a:solidFill>
            </a:endParaRPr>
          </a:p>
        </p:txBody>
      </p:sp>
      <p:sp>
        <p:nvSpPr>
          <p:cNvPr id="22" name="TextBox 21"/>
          <p:cNvSpPr txBox="1"/>
          <p:nvPr/>
        </p:nvSpPr>
        <p:spPr>
          <a:xfrm>
            <a:off x="229327" y="3651658"/>
            <a:ext cx="2336800" cy="600154"/>
          </a:xfrm>
          <a:prstGeom prst="rect">
            <a:avLst/>
          </a:prstGeom>
          <a:noFill/>
        </p:spPr>
        <p:txBody>
          <a:bodyPr wrap="square" lIns="91431" tIns="45715" rIns="91431" bIns="45715" rtlCol="0">
            <a:spAutoFit/>
          </a:bodyPr>
          <a:lstStyle/>
          <a:p>
            <a:pPr lvl="0"/>
            <a:r>
              <a:rPr lang="en-US" sz="1100" dirty="0">
                <a:solidFill>
                  <a:prstClr val="black"/>
                </a:solidFill>
              </a:rPr>
              <a:t>Providers typically charge between  $100 - $150* for frames covered in full  by your plan allowance.**</a:t>
            </a:r>
          </a:p>
        </p:txBody>
      </p:sp>
      <p:sp>
        <p:nvSpPr>
          <p:cNvPr id="23" name="TextBox 22"/>
          <p:cNvSpPr txBox="1"/>
          <p:nvPr/>
        </p:nvSpPr>
        <p:spPr>
          <a:xfrm>
            <a:off x="4618084" y="8654535"/>
            <a:ext cx="2252616" cy="377599"/>
          </a:xfrm>
          <a:prstGeom prst="rect">
            <a:avLst/>
          </a:prstGeom>
          <a:noFill/>
        </p:spPr>
        <p:txBody>
          <a:bodyPr wrap="square" lIns="91431" tIns="45715" rIns="91431" bIns="45715" rtlCol="0">
            <a:spAutoFit/>
          </a:bodyPr>
          <a:lstStyle/>
          <a:p>
            <a:pPr algn="ctr"/>
            <a:r>
              <a:rPr lang="en-US" b="1" dirty="0">
                <a:solidFill>
                  <a:srgbClr val="0070C0"/>
                </a:solidFill>
              </a:rPr>
              <a:t>www.avesis.com</a:t>
            </a:r>
          </a:p>
        </p:txBody>
      </p:sp>
      <p:sp>
        <p:nvSpPr>
          <p:cNvPr id="24" name="TextBox 23"/>
          <p:cNvSpPr txBox="1"/>
          <p:nvPr/>
        </p:nvSpPr>
        <p:spPr>
          <a:xfrm>
            <a:off x="31204" y="6856326"/>
            <a:ext cx="2743199" cy="377599"/>
          </a:xfrm>
          <a:prstGeom prst="rect">
            <a:avLst/>
          </a:prstGeom>
          <a:noFill/>
        </p:spPr>
        <p:txBody>
          <a:bodyPr wrap="square" lIns="91431" tIns="45715" rIns="91431" bIns="45715" rtlCol="0">
            <a:spAutoFit/>
          </a:bodyPr>
          <a:lstStyle/>
          <a:p>
            <a:r>
              <a:rPr lang="en-US" sz="1600" b="1" dirty="0">
                <a:solidFill>
                  <a:srgbClr val="C00000"/>
                </a:solidFill>
              </a:rPr>
              <a:t>Additional</a:t>
            </a:r>
            <a:r>
              <a:rPr lang="en-US" dirty="0">
                <a:solidFill>
                  <a:srgbClr val="C00000"/>
                </a:solidFill>
              </a:rPr>
              <a:t> </a:t>
            </a:r>
            <a:r>
              <a:rPr lang="en-US" sz="1600" b="1" dirty="0">
                <a:solidFill>
                  <a:srgbClr val="C00000"/>
                </a:solidFill>
              </a:rPr>
              <a:t>Discounts</a:t>
            </a:r>
          </a:p>
        </p:txBody>
      </p:sp>
      <p:sp>
        <p:nvSpPr>
          <p:cNvPr id="26" name="TextBox 25"/>
          <p:cNvSpPr txBox="1"/>
          <p:nvPr/>
        </p:nvSpPr>
        <p:spPr>
          <a:xfrm>
            <a:off x="76927" y="7162800"/>
            <a:ext cx="2361473" cy="1061819"/>
          </a:xfrm>
          <a:prstGeom prst="rect">
            <a:avLst/>
          </a:prstGeom>
          <a:noFill/>
        </p:spPr>
        <p:txBody>
          <a:bodyPr wrap="square" lIns="91431" tIns="45715" rIns="91431" bIns="45715" rtlCol="0">
            <a:spAutoFit/>
          </a:bodyPr>
          <a:lstStyle/>
          <a:p>
            <a:r>
              <a:rPr lang="en-US" sz="1100" b="1" dirty="0">
                <a:solidFill>
                  <a:schemeClr val="accent1">
                    <a:lumMod val="75000"/>
                  </a:schemeClr>
                </a:solidFill>
              </a:rPr>
              <a:t>     Progressive Lenses</a:t>
            </a:r>
          </a:p>
          <a:p>
            <a:r>
              <a:rPr lang="en-US" sz="1000" dirty="0"/>
              <a:t>Are discounted up to 20% off retail in addition to a $50 allowance</a:t>
            </a:r>
          </a:p>
          <a:p>
            <a:r>
              <a:rPr lang="en-US" sz="1100" b="1" dirty="0">
                <a:solidFill>
                  <a:schemeClr val="accent1">
                    <a:lumMod val="75000"/>
                  </a:schemeClr>
                </a:solidFill>
              </a:rPr>
              <a:t>     Lens Options, Non-Covered Items and Additional Purchases</a:t>
            </a:r>
          </a:p>
          <a:p>
            <a:r>
              <a:rPr lang="en-US" sz="1000" dirty="0"/>
              <a:t>Are discounted up to 20% off retail</a:t>
            </a:r>
          </a:p>
        </p:txBody>
      </p:sp>
      <p:sp>
        <p:nvSpPr>
          <p:cNvPr id="27" name="TextBox 26"/>
          <p:cNvSpPr txBox="1"/>
          <p:nvPr/>
        </p:nvSpPr>
        <p:spPr>
          <a:xfrm>
            <a:off x="2357301" y="6970434"/>
            <a:ext cx="2296886" cy="723275"/>
          </a:xfrm>
          <a:prstGeom prst="rect">
            <a:avLst/>
          </a:prstGeom>
          <a:noFill/>
        </p:spPr>
        <p:txBody>
          <a:bodyPr wrap="square" rtlCol="0">
            <a:spAutoFit/>
          </a:bodyPr>
          <a:lstStyle/>
          <a:p>
            <a:r>
              <a:rPr lang="en-US" sz="1100" b="1" dirty="0">
                <a:solidFill>
                  <a:schemeClr val="accent1">
                    <a:lumMod val="75000"/>
                  </a:schemeClr>
                </a:solidFill>
              </a:rPr>
              <a:t>     Specialty Lenses</a:t>
            </a:r>
          </a:p>
          <a:p>
            <a:r>
              <a:rPr lang="en-US" sz="1000" dirty="0"/>
              <a:t>Are discounted up to 20% off retail in addition to the corresponding standard lens allowance</a:t>
            </a:r>
          </a:p>
        </p:txBody>
      </p:sp>
      <p:sp>
        <p:nvSpPr>
          <p:cNvPr id="28" name="TextBox 27"/>
          <p:cNvSpPr txBox="1"/>
          <p:nvPr/>
        </p:nvSpPr>
        <p:spPr>
          <a:xfrm>
            <a:off x="2393404" y="7543800"/>
            <a:ext cx="1854927" cy="538609"/>
          </a:xfrm>
          <a:prstGeom prst="rect">
            <a:avLst/>
          </a:prstGeom>
          <a:noFill/>
        </p:spPr>
        <p:txBody>
          <a:bodyPr wrap="square" rtlCol="0">
            <a:spAutoFit/>
          </a:bodyPr>
          <a:lstStyle/>
          <a:p>
            <a:r>
              <a:rPr lang="en-US" dirty="0"/>
              <a:t>   </a:t>
            </a:r>
            <a:r>
              <a:rPr lang="en-US" sz="1100" b="1" dirty="0">
                <a:solidFill>
                  <a:schemeClr val="accent1">
                    <a:lumMod val="75000"/>
                  </a:schemeClr>
                </a:solidFill>
              </a:rPr>
              <a:t>LASIK Surgery</a:t>
            </a:r>
          </a:p>
          <a:p>
            <a:r>
              <a:rPr lang="en-US" sz="1000" dirty="0"/>
              <a:t>5% - 25% off retail</a:t>
            </a:r>
          </a:p>
        </p:txBody>
      </p:sp>
      <p:sp>
        <p:nvSpPr>
          <p:cNvPr id="29" name="TextBox 28"/>
          <p:cNvSpPr txBox="1"/>
          <p:nvPr/>
        </p:nvSpPr>
        <p:spPr>
          <a:xfrm>
            <a:off x="2393404" y="8022311"/>
            <a:ext cx="2224680" cy="1169551"/>
          </a:xfrm>
          <a:prstGeom prst="rect">
            <a:avLst/>
          </a:prstGeom>
          <a:noFill/>
        </p:spPr>
        <p:txBody>
          <a:bodyPr wrap="square" rtlCol="0">
            <a:spAutoFit/>
          </a:bodyPr>
          <a:lstStyle/>
          <a:p>
            <a:r>
              <a:rPr lang="en-US" sz="1000" dirty="0"/>
              <a:t>* Values provided may be more or less depending on the providers retail pricing.</a:t>
            </a:r>
          </a:p>
          <a:p>
            <a:r>
              <a:rPr lang="en-US" sz="1000" dirty="0"/>
              <a:t>** Provider wholesale frame pricing for your plan is $50. Participating Wal-Mart locations cover frames up to a $68 retail value.</a:t>
            </a:r>
          </a:p>
        </p:txBody>
      </p:sp>
      <p:sp>
        <p:nvSpPr>
          <p:cNvPr id="30" name="TextBox 29"/>
          <p:cNvSpPr txBox="1"/>
          <p:nvPr/>
        </p:nvSpPr>
        <p:spPr>
          <a:xfrm>
            <a:off x="76927" y="8224619"/>
            <a:ext cx="2316477" cy="869469"/>
          </a:xfrm>
          <a:prstGeom prst="rect">
            <a:avLst/>
          </a:prstGeom>
          <a:noFill/>
        </p:spPr>
        <p:txBody>
          <a:bodyPr wrap="square" rtlCol="0">
            <a:spAutoFit/>
          </a:bodyPr>
          <a:lstStyle/>
          <a:p>
            <a:pPr algn="ctr"/>
            <a:r>
              <a:rPr lang="en-US" sz="4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Avesis</a:t>
            </a:r>
          </a:p>
          <a:p>
            <a:r>
              <a:rPr lang="en-US" sz="1050" i="1" dirty="0"/>
              <a:t>A National Vision and Dental Company</a:t>
            </a:r>
          </a:p>
        </p:txBody>
      </p:sp>
      <p:sp>
        <p:nvSpPr>
          <p:cNvPr id="1024" name="Rounded Rectangle 1023"/>
          <p:cNvSpPr/>
          <p:nvPr/>
        </p:nvSpPr>
        <p:spPr>
          <a:xfrm>
            <a:off x="532672" y="4227730"/>
            <a:ext cx="590733" cy="3201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t>AND</a:t>
            </a:r>
          </a:p>
        </p:txBody>
      </p:sp>
    </p:spTree>
    <p:extLst>
      <p:ext uri="{BB962C8B-B14F-4D97-AF65-F5344CB8AC3E}">
        <p14:creationId xmlns:p14="http://schemas.microsoft.com/office/powerpoint/2010/main" val="2735907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6858000" cy="830997"/>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en-US" sz="4800" dirty="0">
                <a:solidFill>
                  <a:srgbClr val="C00000"/>
                </a:solidFill>
              </a:rPr>
              <a:t>Your Avesis Vision Plan</a:t>
            </a:r>
          </a:p>
        </p:txBody>
      </p:sp>
      <p:sp>
        <p:nvSpPr>
          <p:cNvPr id="3" name="TextBox 2"/>
          <p:cNvSpPr txBox="1"/>
          <p:nvPr/>
        </p:nvSpPr>
        <p:spPr>
          <a:xfrm>
            <a:off x="38100" y="837189"/>
            <a:ext cx="3733800" cy="338554"/>
          </a:xfrm>
          <a:prstGeom prst="rect">
            <a:avLst/>
          </a:prstGeom>
          <a:noFill/>
        </p:spPr>
        <p:txBody>
          <a:bodyPr wrap="square" rtlCol="0">
            <a:spAutoFit/>
          </a:bodyPr>
          <a:lstStyle/>
          <a:p>
            <a:r>
              <a:rPr lang="en-US" sz="1600" b="1" dirty="0">
                <a:solidFill>
                  <a:schemeClr val="accent1">
                    <a:lumMod val="75000"/>
                  </a:schemeClr>
                </a:solidFill>
              </a:rPr>
              <a:t>Limitations and Exclusions</a:t>
            </a:r>
          </a:p>
        </p:txBody>
      </p:sp>
      <p:sp>
        <p:nvSpPr>
          <p:cNvPr id="4" name="TextBox 3"/>
          <p:cNvSpPr txBox="1"/>
          <p:nvPr/>
        </p:nvSpPr>
        <p:spPr>
          <a:xfrm>
            <a:off x="152400" y="1099457"/>
            <a:ext cx="3619500" cy="3939540"/>
          </a:xfrm>
          <a:prstGeom prst="rect">
            <a:avLst/>
          </a:prstGeom>
          <a:noFill/>
        </p:spPr>
        <p:txBody>
          <a:bodyPr wrap="square" rtlCol="0">
            <a:spAutoFit/>
          </a:bodyPr>
          <a:lstStyle/>
          <a:p>
            <a:r>
              <a:rPr lang="en-US" sz="1000" dirty="0"/>
              <a:t>Some provisions, benefits, exclusions or limitations listed herein may vary depending on your state of residence.</a:t>
            </a:r>
          </a:p>
          <a:p>
            <a:endParaRPr lang="en-US" sz="1000" dirty="0"/>
          </a:p>
          <a:p>
            <a:r>
              <a:rPr lang="en-US" sz="1000" b="1" dirty="0"/>
              <a:t>Limitations:</a:t>
            </a:r>
            <a:r>
              <a:rPr lang="en-US" sz="1000" dirty="0"/>
              <a:t> This plan is designed to cover eye examinations and corrective eyewear.  It is also designed to cover visual needs rather than cosmetic options.  Should the member select options  that are  not covered under the plan, as shown in the schedule of benefits, the member will pay a discounted fee to the participating Avesis provider.  Benefits are payable only for services received while the group and individual member’s coverage is in force.</a:t>
            </a:r>
          </a:p>
          <a:p>
            <a:endParaRPr lang="en-US" sz="1000" dirty="0"/>
          </a:p>
          <a:p>
            <a:r>
              <a:rPr lang="en-US" sz="1000" b="1" dirty="0"/>
              <a:t>Exclusions:</a:t>
            </a:r>
            <a:r>
              <a:rPr lang="en-US" sz="1000" dirty="0"/>
              <a:t> There are no benefits under the plan for professional services or materials connected with and arising from: 1) Orthoptics of vision training; 2) Subnormal vision aids and any supplemental testing; 3) Plano (non-prescription) lenses, sunglasses; 4) Two pair of glasses in lieu of bifocal lenses; 5) Any medical or surgical treatment of eye or support structures; 6) Replacement of lost or broken lenses, contact  lenses or frames, except when the member is normally eligible for services; 7) any eye examination or corrective eyewear required by an employer as a condition of employment; 8) Services or materials provided as a result of Workers Compensation Law, or similar legislation, required by any governmental agency whether Federal, State or subdivision thereof.</a:t>
            </a:r>
          </a:p>
        </p:txBody>
      </p:sp>
      <p:sp>
        <p:nvSpPr>
          <p:cNvPr id="5" name="TextBox 4"/>
          <p:cNvSpPr txBox="1"/>
          <p:nvPr/>
        </p:nvSpPr>
        <p:spPr>
          <a:xfrm>
            <a:off x="38100" y="5013169"/>
            <a:ext cx="3390900" cy="338554"/>
          </a:xfrm>
          <a:prstGeom prst="rect">
            <a:avLst/>
          </a:prstGeom>
          <a:noFill/>
        </p:spPr>
        <p:txBody>
          <a:bodyPr wrap="square" rtlCol="0">
            <a:spAutoFit/>
          </a:bodyPr>
          <a:lstStyle/>
          <a:p>
            <a:r>
              <a:rPr lang="en-US" sz="1600" b="1" dirty="0">
                <a:solidFill>
                  <a:schemeClr val="accent1">
                    <a:lumMod val="75000"/>
                  </a:schemeClr>
                </a:solidFill>
              </a:rPr>
              <a:t>Notes and Disclaimers</a:t>
            </a:r>
          </a:p>
        </p:txBody>
      </p:sp>
      <p:sp>
        <p:nvSpPr>
          <p:cNvPr id="8" name="TextBox 7"/>
          <p:cNvSpPr txBox="1"/>
          <p:nvPr/>
        </p:nvSpPr>
        <p:spPr>
          <a:xfrm>
            <a:off x="133350" y="5226601"/>
            <a:ext cx="3543300" cy="3477875"/>
          </a:xfrm>
          <a:prstGeom prst="rect">
            <a:avLst/>
          </a:prstGeom>
          <a:noFill/>
        </p:spPr>
        <p:txBody>
          <a:bodyPr wrap="square" rtlCol="0">
            <a:spAutoFit/>
          </a:bodyPr>
          <a:lstStyle/>
          <a:p>
            <a:r>
              <a:rPr lang="en-US" sz="1000" b="1" dirty="0"/>
              <a:t>Notes and Disclaimers: </a:t>
            </a:r>
            <a:r>
              <a:rPr lang="en-US" sz="1000" dirty="0"/>
              <a:t>Dilation is covered in full based on the following conditions: central vision loss, photopsia, floaters, history of ocular surgery, history of ocular trauma, history of ocular disease high myopia or diabetes. If the following conditions do not apply, members will receive Avesis’ Preferred Pricing (20% off retail).</a:t>
            </a:r>
          </a:p>
          <a:p>
            <a:endParaRPr lang="en-US" sz="1000" dirty="0"/>
          </a:p>
          <a:p>
            <a:r>
              <a:rPr lang="en-US" sz="1000" dirty="0"/>
              <a:t>The contact lens allowance may be used all at once or throughout the plan year as needed or may be applied toward contact lenses only, or both contact lenses and professional services (fitting fees).</a:t>
            </a:r>
          </a:p>
          <a:p>
            <a:endParaRPr lang="en-US" sz="1000" dirty="0"/>
          </a:p>
          <a:p>
            <a:r>
              <a:rPr lang="en-US" sz="1000" dirty="0"/>
              <a:t>Laser vision correction is considered Refractive Surgery, an elective procedure, and may involve potential risks to patients.  Avesis is not responsible for the outcome of any refractive surgery.</a:t>
            </a:r>
          </a:p>
          <a:p>
            <a:endParaRPr lang="en-US" sz="1000" dirty="0"/>
          </a:p>
          <a:p>
            <a:r>
              <a:rPr lang="en-US" sz="1000" dirty="0"/>
              <a:t>Only one co-pay applies to either frames or lenses.</a:t>
            </a:r>
          </a:p>
          <a:p>
            <a:endParaRPr lang="en-US" sz="1000" dirty="0"/>
          </a:p>
          <a:p>
            <a:r>
              <a:rPr lang="en-US" sz="1000" b="1" dirty="0"/>
              <a:t>Termination Provisions:</a:t>
            </a:r>
            <a:r>
              <a:rPr lang="en-US" sz="1000" dirty="0"/>
              <a:t> Coverage will end on the earliest of: the date the policy ends, the date the employee’s employment ends, or the date the employee is no longer eligible.</a:t>
            </a:r>
            <a:endParaRPr lang="en-US" sz="1000" b="1" dirty="0"/>
          </a:p>
        </p:txBody>
      </p:sp>
      <p:sp>
        <p:nvSpPr>
          <p:cNvPr id="9" name="TextBox 8"/>
          <p:cNvSpPr txBox="1"/>
          <p:nvPr/>
        </p:nvSpPr>
        <p:spPr>
          <a:xfrm>
            <a:off x="241300" y="8610600"/>
            <a:ext cx="6705600" cy="369332"/>
          </a:xfrm>
          <a:prstGeom prst="rect">
            <a:avLst/>
          </a:prstGeom>
          <a:noFill/>
        </p:spPr>
        <p:txBody>
          <a:bodyPr wrap="square" rtlCol="0">
            <a:spAutoFit/>
          </a:bodyPr>
          <a:lstStyle/>
          <a:p>
            <a:r>
              <a:rPr lang="en-US" sz="900" i="1" dirty="0"/>
              <a:t>Product underwritten by National Guardian Life insurance Company. National Guardian Life is not affiliated with Guardian Life Insurance Company of America, a/k/a The Guardian or Guardian Life.</a:t>
            </a:r>
          </a:p>
        </p:txBody>
      </p:sp>
      <p:sp>
        <p:nvSpPr>
          <p:cNvPr id="10" name="TextBox 9"/>
          <p:cNvSpPr txBox="1"/>
          <p:nvPr/>
        </p:nvSpPr>
        <p:spPr>
          <a:xfrm>
            <a:off x="215900" y="8967232"/>
            <a:ext cx="6400800" cy="230832"/>
          </a:xfrm>
          <a:prstGeom prst="rect">
            <a:avLst/>
          </a:prstGeom>
          <a:noFill/>
        </p:spPr>
        <p:txBody>
          <a:bodyPr wrap="square" rtlCol="0">
            <a:spAutoFit/>
          </a:bodyPr>
          <a:lstStyle/>
          <a:p>
            <a:r>
              <a:rPr lang="en-US" sz="900" i="1" dirty="0"/>
              <a:t>Insured benefits are administered by Avesis Third Party Administrators, Inc., Phoenix, AZ</a:t>
            </a:r>
          </a:p>
        </p:txBody>
      </p:sp>
      <p:sp>
        <p:nvSpPr>
          <p:cNvPr id="11" name="TextBox 10"/>
          <p:cNvSpPr txBox="1"/>
          <p:nvPr/>
        </p:nvSpPr>
        <p:spPr>
          <a:xfrm>
            <a:off x="3676650" y="1006466"/>
            <a:ext cx="3181350" cy="369332"/>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dirty="0"/>
              <a:t>Using your Vision Benefit</a:t>
            </a:r>
          </a:p>
        </p:txBody>
      </p:sp>
      <p:sp>
        <p:nvSpPr>
          <p:cNvPr id="12" name="TextBox 11"/>
          <p:cNvSpPr txBox="1"/>
          <p:nvPr/>
        </p:nvSpPr>
        <p:spPr>
          <a:xfrm>
            <a:off x="3676650" y="1379996"/>
            <a:ext cx="3181350" cy="280076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n-US" sz="1100" dirty="0">
                <a:solidFill>
                  <a:schemeClr val="tx1"/>
                </a:solidFill>
              </a:rPr>
              <a:t>When you need to see an eye care professional, simply visit </a:t>
            </a:r>
            <a:r>
              <a:rPr lang="en-US" sz="1100" dirty="0">
                <a:solidFill>
                  <a:schemeClr val="tx1"/>
                </a:solidFill>
                <a:hlinkClick r:id="rId2"/>
              </a:rPr>
              <a:t>www.avesis.com</a:t>
            </a:r>
            <a:r>
              <a:rPr lang="en-US" sz="1100" dirty="0">
                <a:solidFill>
                  <a:schemeClr val="tx1"/>
                </a:solidFill>
              </a:rPr>
              <a:t> or contact Avesis’ Customer Service Monday through Friday, 7 AM to 8 PM (EST) at 1-800-828-9341 to receive a listing of providers in your area.</a:t>
            </a:r>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a:p>
            <a:endParaRPr lang="en-US" sz="1100" dirty="0"/>
          </a:p>
        </p:txBody>
      </p:sp>
      <p:sp>
        <p:nvSpPr>
          <p:cNvPr id="14" name="TextBox 13"/>
          <p:cNvSpPr txBox="1"/>
          <p:nvPr/>
        </p:nvSpPr>
        <p:spPr>
          <a:xfrm>
            <a:off x="3790950" y="2514600"/>
            <a:ext cx="1263650" cy="69249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b="1" dirty="0">
                <a:solidFill>
                  <a:schemeClr val="accent1">
                    <a:lumMod val="75000"/>
                  </a:schemeClr>
                </a:solidFill>
              </a:rPr>
              <a:t>1</a:t>
            </a:r>
            <a:r>
              <a:rPr lang="en-US" dirty="0">
                <a:solidFill>
                  <a:schemeClr val="accent1">
                    <a:lumMod val="75000"/>
                  </a:schemeClr>
                </a:solidFill>
              </a:rPr>
              <a:t> </a:t>
            </a:r>
            <a:r>
              <a:rPr lang="en-US" sz="1050" dirty="0">
                <a:solidFill>
                  <a:schemeClr val="accent1">
                    <a:lumMod val="75000"/>
                  </a:schemeClr>
                </a:solidFill>
              </a:rPr>
              <a:t>Select a provider</a:t>
            </a:r>
          </a:p>
          <a:p>
            <a:endParaRPr lang="en-US" sz="1050" dirty="0">
              <a:solidFill>
                <a:schemeClr val="accent1">
                  <a:lumMod val="75000"/>
                </a:schemeClr>
              </a:solidFill>
            </a:endParaRPr>
          </a:p>
          <a:p>
            <a:endParaRPr lang="en-US" sz="1050" dirty="0"/>
          </a:p>
        </p:txBody>
      </p:sp>
      <p:sp>
        <p:nvSpPr>
          <p:cNvPr id="15" name="TextBox 14"/>
          <p:cNvSpPr txBox="1"/>
          <p:nvPr/>
        </p:nvSpPr>
        <p:spPr>
          <a:xfrm>
            <a:off x="3790950" y="3315014"/>
            <a:ext cx="1263650" cy="69249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b="1" dirty="0">
                <a:solidFill>
                  <a:schemeClr val="accent1">
                    <a:lumMod val="75000"/>
                  </a:schemeClr>
                </a:solidFill>
              </a:rPr>
              <a:t>2</a:t>
            </a:r>
            <a:r>
              <a:rPr lang="en-US" dirty="0">
                <a:solidFill>
                  <a:schemeClr val="accent1">
                    <a:lumMod val="75000"/>
                  </a:schemeClr>
                </a:solidFill>
              </a:rPr>
              <a:t> </a:t>
            </a:r>
            <a:r>
              <a:rPr lang="en-US" sz="1050" dirty="0">
                <a:solidFill>
                  <a:schemeClr val="accent1">
                    <a:lumMod val="75000"/>
                  </a:schemeClr>
                </a:solidFill>
              </a:rPr>
              <a:t>Contact provider for an appointment</a:t>
            </a:r>
          </a:p>
          <a:p>
            <a:endParaRPr lang="en-US" sz="1050" dirty="0"/>
          </a:p>
        </p:txBody>
      </p:sp>
      <p:sp>
        <p:nvSpPr>
          <p:cNvPr id="16" name="TextBox 15"/>
          <p:cNvSpPr txBox="1"/>
          <p:nvPr/>
        </p:nvSpPr>
        <p:spPr>
          <a:xfrm>
            <a:off x="5238750" y="2514600"/>
            <a:ext cx="1504950" cy="69249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b="1" dirty="0">
                <a:solidFill>
                  <a:schemeClr val="accent1">
                    <a:lumMod val="75000"/>
                  </a:schemeClr>
                </a:solidFill>
              </a:rPr>
              <a:t>3</a:t>
            </a:r>
            <a:r>
              <a:rPr lang="en-US" dirty="0">
                <a:solidFill>
                  <a:schemeClr val="accent1">
                    <a:lumMod val="75000"/>
                  </a:schemeClr>
                </a:solidFill>
              </a:rPr>
              <a:t> </a:t>
            </a:r>
            <a:r>
              <a:rPr lang="en-US" sz="1050" dirty="0">
                <a:solidFill>
                  <a:schemeClr val="accent1">
                    <a:lumMod val="75000"/>
                  </a:schemeClr>
                </a:solidFill>
              </a:rPr>
              <a:t>Visit provider for service</a:t>
            </a:r>
          </a:p>
          <a:p>
            <a:endParaRPr lang="en-US" sz="1050" dirty="0"/>
          </a:p>
        </p:txBody>
      </p:sp>
      <p:sp>
        <p:nvSpPr>
          <p:cNvPr id="17" name="TextBox 16"/>
          <p:cNvSpPr txBox="1"/>
          <p:nvPr/>
        </p:nvSpPr>
        <p:spPr>
          <a:xfrm>
            <a:off x="5273675" y="3326996"/>
            <a:ext cx="1470025" cy="692497"/>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n-US" b="1" dirty="0">
                <a:solidFill>
                  <a:schemeClr val="accent1">
                    <a:lumMod val="75000"/>
                  </a:schemeClr>
                </a:solidFill>
              </a:rPr>
              <a:t>4</a:t>
            </a:r>
            <a:r>
              <a:rPr lang="en-US" dirty="0">
                <a:solidFill>
                  <a:schemeClr val="accent1">
                    <a:lumMod val="75000"/>
                  </a:schemeClr>
                </a:solidFill>
              </a:rPr>
              <a:t> </a:t>
            </a:r>
            <a:r>
              <a:rPr lang="en-US" sz="1050" dirty="0">
                <a:solidFill>
                  <a:schemeClr val="accent1">
                    <a:lumMod val="75000"/>
                  </a:schemeClr>
                </a:solidFill>
              </a:rPr>
              <a:t>Pay any co-pays or additional uncovered expenses</a:t>
            </a:r>
          </a:p>
        </p:txBody>
      </p:sp>
      <p:sp>
        <p:nvSpPr>
          <p:cNvPr id="19" name="TextBox 18"/>
          <p:cNvSpPr txBox="1"/>
          <p:nvPr/>
        </p:nvSpPr>
        <p:spPr>
          <a:xfrm>
            <a:off x="3844925" y="4289894"/>
            <a:ext cx="2730500" cy="338554"/>
          </a:xfrm>
          <a:prstGeom prst="rect">
            <a:avLst/>
          </a:prstGeom>
          <a:noFill/>
        </p:spPr>
        <p:txBody>
          <a:bodyPr wrap="square" rtlCol="0">
            <a:spAutoFit/>
          </a:bodyPr>
          <a:lstStyle/>
          <a:p>
            <a:r>
              <a:rPr lang="en-US" sz="1600" b="1" dirty="0">
                <a:solidFill>
                  <a:schemeClr val="accent1">
                    <a:lumMod val="75000"/>
                  </a:schemeClr>
                </a:solidFill>
              </a:rPr>
              <a:t>Important Information</a:t>
            </a:r>
          </a:p>
        </p:txBody>
      </p:sp>
      <p:sp>
        <p:nvSpPr>
          <p:cNvPr id="20" name="TextBox 19"/>
          <p:cNvSpPr txBox="1"/>
          <p:nvPr/>
        </p:nvSpPr>
        <p:spPr>
          <a:xfrm>
            <a:off x="3860800" y="4628448"/>
            <a:ext cx="2438400" cy="553998"/>
          </a:xfrm>
          <a:prstGeom prst="rect">
            <a:avLst/>
          </a:prstGeom>
          <a:noFill/>
        </p:spPr>
        <p:txBody>
          <a:bodyPr wrap="square" rtlCol="0">
            <a:spAutoFit/>
          </a:bodyPr>
          <a:lstStyle/>
          <a:p>
            <a:r>
              <a:rPr lang="en-US" sz="1000" dirty="0"/>
              <a:t>Avesis Website: </a:t>
            </a:r>
            <a:r>
              <a:rPr lang="en-US" sz="1000" b="1" dirty="0"/>
              <a:t>avesis.com</a:t>
            </a:r>
          </a:p>
          <a:p>
            <a:r>
              <a:rPr lang="en-US" sz="1000" dirty="0"/>
              <a:t>Customer Service Number: </a:t>
            </a:r>
            <a:r>
              <a:rPr lang="en-US" sz="1000" b="1" dirty="0"/>
              <a:t>1-800-828-9341</a:t>
            </a:r>
          </a:p>
          <a:p>
            <a:r>
              <a:rPr lang="en-US" sz="1000" dirty="0"/>
              <a:t>LASIK Provider Number:</a:t>
            </a:r>
            <a:r>
              <a:rPr lang="en-US" sz="1000" b="1" dirty="0"/>
              <a:t> 1-888-314-4619</a:t>
            </a:r>
          </a:p>
        </p:txBody>
      </p:sp>
      <p:sp>
        <p:nvSpPr>
          <p:cNvPr id="21" name="TextBox 20"/>
          <p:cNvSpPr txBox="1"/>
          <p:nvPr/>
        </p:nvSpPr>
        <p:spPr>
          <a:xfrm>
            <a:off x="3819525" y="5226601"/>
            <a:ext cx="2997200" cy="338554"/>
          </a:xfrm>
          <a:prstGeom prst="rect">
            <a:avLst/>
          </a:prstGeom>
          <a:noFill/>
        </p:spPr>
        <p:txBody>
          <a:bodyPr wrap="square" rtlCol="0">
            <a:spAutoFit/>
          </a:bodyPr>
          <a:lstStyle/>
          <a:p>
            <a:r>
              <a:rPr lang="en-US" sz="1600" b="1" dirty="0">
                <a:solidFill>
                  <a:schemeClr val="accent1">
                    <a:lumMod val="75000"/>
                  </a:schemeClr>
                </a:solidFill>
              </a:rPr>
              <a:t>Using Out-Of-Network Providers</a:t>
            </a:r>
          </a:p>
        </p:txBody>
      </p:sp>
      <p:sp>
        <p:nvSpPr>
          <p:cNvPr id="23" name="TextBox 22"/>
          <p:cNvSpPr txBox="1"/>
          <p:nvPr/>
        </p:nvSpPr>
        <p:spPr>
          <a:xfrm>
            <a:off x="3860800" y="5537165"/>
            <a:ext cx="2971800" cy="2092881"/>
          </a:xfrm>
          <a:prstGeom prst="rect">
            <a:avLst/>
          </a:prstGeom>
          <a:noFill/>
        </p:spPr>
        <p:txBody>
          <a:bodyPr wrap="square" rtlCol="0">
            <a:spAutoFit/>
          </a:bodyPr>
          <a:lstStyle/>
          <a:p>
            <a:r>
              <a:rPr lang="en-US" sz="1000" dirty="0"/>
              <a:t>Members who elect to use an out-of-network provider must pay the provider in full at the time of service and submit a claim to Avesis for reimbursement.  Reimbursement levels are in accordance with the out-of-network reimbursement schedule previously listed.  Out-of-network benefits are subject to the same eligibility, availability, frequency of benefits, and limitation and exclusion provisions of the plan; and are in lieu of services provided by a participating Avesis provider.  Out-of-network claim forms can be obtained by contacting Avesis’ Customer Service Center, your group administrator or by visiting www.avesis.com.</a:t>
            </a:r>
          </a:p>
        </p:txBody>
      </p:sp>
      <p:sp>
        <p:nvSpPr>
          <p:cNvPr id="25" name="TextBox 24"/>
          <p:cNvSpPr txBox="1"/>
          <p:nvPr/>
        </p:nvSpPr>
        <p:spPr>
          <a:xfrm>
            <a:off x="3806825" y="7620000"/>
            <a:ext cx="3022600" cy="869469"/>
          </a:xfrm>
          <a:prstGeom prst="rect">
            <a:avLst/>
          </a:prstGeom>
          <a:noFill/>
        </p:spPr>
        <p:txBody>
          <a:bodyPr wrap="square" rtlCol="0">
            <a:spAutoFit/>
          </a:bodyPr>
          <a:lstStyle/>
          <a:p>
            <a:pPr lvl="0" algn="ctr"/>
            <a:r>
              <a:rPr lang="en-US" sz="4000" b="1" dirty="0">
                <a:ln w="10541" cmpd="sng">
                  <a:solidFill>
                    <a:srgbClr val="727CA3">
                      <a:shade val="88000"/>
                      <a:satMod val="110000"/>
                    </a:srgbClr>
                  </a:solidFill>
                  <a:prstDash val="solid"/>
                </a:ln>
                <a:gradFill>
                  <a:gsLst>
                    <a:gs pos="0">
                      <a:srgbClr val="727CA3">
                        <a:tint val="40000"/>
                        <a:satMod val="250000"/>
                      </a:srgbClr>
                    </a:gs>
                    <a:gs pos="9000">
                      <a:srgbClr val="727CA3">
                        <a:tint val="52000"/>
                        <a:satMod val="300000"/>
                      </a:srgbClr>
                    </a:gs>
                    <a:gs pos="50000">
                      <a:srgbClr val="727CA3">
                        <a:shade val="20000"/>
                        <a:satMod val="300000"/>
                      </a:srgbClr>
                    </a:gs>
                    <a:gs pos="79000">
                      <a:srgbClr val="727CA3">
                        <a:tint val="52000"/>
                        <a:satMod val="300000"/>
                      </a:srgbClr>
                    </a:gs>
                    <a:gs pos="100000">
                      <a:srgbClr val="727CA3">
                        <a:tint val="40000"/>
                        <a:satMod val="250000"/>
                      </a:srgbClr>
                    </a:gs>
                  </a:gsLst>
                  <a:lin ang="5400000"/>
                </a:gradFill>
              </a:rPr>
              <a:t>Avesis</a:t>
            </a:r>
          </a:p>
          <a:p>
            <a:pPr lvl="0" algn="ctr"/>
            <a:r>
              <a:rPr lang="en-US" sz="1050" i="1" dirty="0">
                <a:solidFill>
                  <a:prstClr val="black"/>
                </a:solidFill>
              </a:rPr>
              <a:t>A National Vision and Dental Company</a:t>
            </a:r>
          </a:p>
        </p:txBody>
      </p:sp>
    </p:spTree>
    <p:extLst>
      <p:ext uri="{BB962C8B-B14F-4D97-AF65-F5344CB8AC3E}">
        <p14:creationId xmlns:p14="http://schemas.microsoft.com/office/powerpoint/2010/main" val="22304307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8200" y="1143000"/>
            <a:ext cx="4953000"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b="1" dirty="0">
                <a:latin typeface="Bodoni MT" panose="02070603080606020203" pitchFamily="18" charset="0"/>
                <a:cs typeface="Times New Roman" pitchFamily="18" charset="0"/>
              </a:rPr>
              <a:t>The following pages contain helpful information regarding</a:t>
            </a:r>
          </a:p>
          <a:p>
            <a:pPr algn="ctr"/>
            <a:r>
              <a:rPr lang="en-US" b="1" dirty="0">
                <a:latin typeface="Bodoni MT" panose="02070603080606020203" pitchFamily="18" charset="0"/>
                <a:cs typeface="Times New Roman" pitchFamily="18" charset="0"/>
              </a:rPr>
              <a:t>Eligibility</a:t>
            </a:r>
            <a:r>
              <a:rPr lang="en-US" b="1" u="sng" dirty="0">
                <a:latin typeface="Bodoni MT" panose="02070603080606020203" pitchFamily="18" charset="0"/>
                <a:cs typeface="Times New Roman" pitchFamily="18" charset="0"/>
              </a:rPr>
              <a:t> </a:t>
            </a:r>
            <a:r>
              <a:rPr lang="en-US" b="1" dirty="0">
                <a:latin typeface="Bodoni MT" panose="02070603080606020203" pitchFamily="18" charset="0"/>
                <a:cs typeface="Times New Roman" pitchFamily="18" charset="0"/>
              </a:rPr>
              <a:t>Requirements</a:t>
            </a:r>
            <a:r>
              <a:rPr lang="en-US" b="1" u="sng" dirty="0">
                <a:latin typeface="Bodoni MT" panose="02070603080606020203" pitchFamily="18" charset="0"/>
                <a:cs typeface="Times New Roman" pitchFamily="18" charset="0"/>
              </a:rPr>
              <a:t> </a:t>
            </a:r>
            <a:r>
              <a:rPr lang="en-US" b="1" dirty="0">
                <a:latin typeface="Bodoni MT" panose="02070603080606020203" pitchFamily="18" charset="0"/>
                <a:cs typeface="Times New Roman" pitchFamily="18" charset="0"/>
              </a:rPr>
              <a:t>for</a:t>
            </a:r>
            <a:r>
              <a:rPr lang="en-US" b="1" u="sng" dirty="0">
                <a:latin typeface="Bodoni MT" panose="02070603080606020203" pitchFamily="18" charset="0"/>
                <a:cs typeface="Times New Roman" pitchFamily="18" charset="0"/>
              </a:rPr>
              <a:t> </a:t>
            </a:r>
            <a:r>
              <a:rPr lang="en-US" b="1" dirty="0">
                <a:latin typeface="Bodoni MT" panose="02070603080606020203" pitchFamily="18" charset="0"/>
                <a:cs typeface="Times New Roman" pitchFamily="18" charset="0"/>
              </a:rPr>
              <a:t>Dependents</a:t>
            </a:r>
            <a:endParaRPr lang="en-US" dirty="0">
              <a:latin typeface="Bodoni MT" panose="02070603080606020203" pitchFamily="18" charset="0"/>
              <a:cs typeface="Times New Roman" pitchFamily="18" charset="0"/>
            </a:endParaRPr>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304800"/>
            <a:ext cx="5943600" cy="8379217"/>
          </a:xfrm>
          <a:prstGeom prst="rect">
            <a:avLst/>
          </a:prstGeom>
          <a:noFill/>
        </p:spPr>
        <p:txBody>
          <a:bodyPr wrap="square" rtlCol="0">
            <a:spAutoFit/>
          </a:bodyPr>
          <a:lstStyle/>
          <a:p>
            <a:pPr algn="ctr"/>
            <a:r>
              <a:rPr lang="en-US" sz="1100" b="1" u="sng" dirty="0">
                <a:latin typeface="Bodoni MT" panose="02070603080606020203" pitchFamily="18" charset="0"/>
                <a:cs typeface="Times New Roman" pitchFamily="18" charset="0"/>
              </a:rPr>
              <a:t>Eligibility Requirements for Dependents</a:t>
            </a:r>
            <a:endParaRPr lang="en-US" sz="1100" dirty="0">
              <a:latin typeface="Bodoni MT" panose="02070603080606020203" pitchFamily="18" charset="0"/>
              <a:cs typeface="Times New Roman" pitchFamily="18" charset="0"/>
            </a:endParaRPr>
          </a:p>
          <a:p>
            <a:endParaRPr lang="en-US" sz="1100" b="1" u="sng" dirty="0">
              <a:latin typeface="Bodoni MT" panose="02070603080606020203" pitchFamily="18" charset="0"/>
              <a:cs typeface="Times New Roman" pitchFamily="18" charset="0"/>
            </a:endParaRPr>
          </a:p>
          <a:p>
            <a:r>
              <a:rPr lang="en-US" sz="1100" b="1" u="sng" dirty="0">
                <a:latin typeface="Bodoni MT" panose="02070603080606020203" pitchFamily="18" charset="0"/>
                <a:cs typeface="Times New Roman" pitchFamily="18" charset="0"/>
              </a:rPr>
              <a:t>Eligibility Items Required</a:t>
            </a:r>
            <a:endParaRPr lang="en-US" sz="1100" dirty="0">
              <a:latin typeface="Bodoni MT" panose="02070603080606020203" pitchFamily="18" charset="0"/>
              <a:cs typeface="Times New Roman" pitchFamily="18" charset="0"/>
            </a:endParaRPr>
          </a:p>
          <a:p>
            <a:pPr lvl="0"/>
            <a:r>
              <a:rPr lang="en-US" sz="1100" dirty="0">
                <a:latin typeface="Bodoni MT" panose="02070603080606020203" pitchFamily="18" charset="0"/>
                <a:cs typeface="Times New Roman" pitchFamily="18" charset="0"/>
              </a:rPr>
              <a:t>Marriage Certificate – Required if spouse has a different last name than the employee.</a:t>
            </a:r>
          </a:p>
          <a:p>
            <a:pPr lvl="0"/>
            <a:r>
              <a:rPr lang="en-US" sz="1100" dirty="0">
                <a:latin typeface="Bodoni MT" panose="02070603080606020203" pitchFamily="18" charset="0"/>
                <a:cs typeface="Times New Roman" pitchFamily="18" charset="0"/>
              </a:rPr>
              <a:t>Dependent Verification Form – Required if a child has a different last name than the employee.</a:t>
            </a:r>
          </a:p>
          <a:p>
            <a:pPr lvl="0"/>
            <a:r>
              <a:rPr lang="en-US" sz="1100" dirty="0">
                <a:latin typeface="Bodoni MT" panose="02070603080606020203" pitchFamily="18" charset="0"/>
                <a:cs typeface="Times New Roman" pitchFamily="18" charset="0"/>
              </a:rPr>
              <a:t>Social Security Numbers for all employees, spouses and children – If a participant does not have a Social Security Number, they must provide proof of temporary citizenship.</a:t>
            </a:r>
          </a:p>
          <a:p>
            <a:pPr lvl="0"/>
            <a:r>
              <a:rPr lang="en-US" sz="1100" dirty="0">
                <a:latin typeface="Bodoni MT" panose="02070603080606020203" pitchFamily="18" charset="0"/>
                <a:cs typeface="Times New Roman" pitchFamily="18" charset="0"/>
              </a:rPr>
              <a:t>Certificates of Creditable Coverage – Obtained from prior insurance carrier; Creditable coverage reduces the pre-existing period</a:t>
            </a:r>
          </a:p>
          <a:p>
            <a:r>
              <a:rPr lang="en-US" sz="1100" dirty="0">
                <a:latin typeface="Bodoni MT" panose="02070603080606020203" pitchFamily="18" charset="0"/>
                <a:cs typeface="Times New Roman" pitchFamily="18" charset="0"/>
              </a:rPr>
              <a:t> </a:t>
            </a:r>
          </a:p>
          <a:p>
            <a:r>
              <a:rPr lang="en-US" sz="1100" b="1" u="sng" dirty="0">
                <a:latin typeface="Bodoni MT" panose="02070603080606020203" pitchFamily="18" charset="0"/>
                <a:cs typeface="Times New Roman" pitchFamily="18" charset="0"/>
              </a:rPr>
              <a:t>Dependent Information</a:t>
            </a:r>
            <a:endParaRPr lang="en-US" sz="1100" dirty="0">
              <a:latin typeface="Bodoni MT" panose="02070603080606020203" pitchFamily="18" charset="0"/>
              <a:cs typeface="Times New Roman" pitchFamily="18" charset="0"/>
            </a:endParaRPr>
          </a:p>
          <a:p>
            <a:r>
              <a:rPr lang="en-US" sz="1100" dirty="0">
                <a:latin typeface="Bodoni MT" panose="02070603080606020203" pitchFamily="18" charset="0"/>
                <a:cs typeface="Times New Roman" pitchFamily="18" charset="0"/>
              </a:rPr>
              <a:t>Only </a:t>
            </a:r>
            <a:r>
              <a:rPr lang="en-US" sz="1100" b="1" u="sng" dirty="0">
                <a:latin typeface="Bodoni MT" panose="02070603080606020203" pitchFamily="18" charset="0"/>
                <a:cs typeface="Times New Roman" pitchFamily="18" charset="0"/>
              </a:rPr>
              <a:t>spouses</a:t>
            </a:r>
            <a:r>
              <a:rPr lang="en-US" sz="1100" dirty="0">
                <a:latin typeface="Bodoni MT" panose="02070603080606020203" pitchFamily="18" charset="0"/>
                <a:cs typeface="Times New Roman" pitchFamily="18" charset="0"/>
              </a:rPr>
              <a:t> and </a:t>
            </a:r>
            <a:r>
              <a:rPr lang="en-US" sz="1100" b="1" u="sng" dirty="0">
                <a:latin typeface="Bodoni MT" panose="02070603080606020203" pitchFamily="18" charset="0"/>
                <a:cs typeface="Times New Roman" pitchFamily="18" charset="0"/>
              </a:rPr>
              <a:t>children</a:t>
            </a:r>
            <a:r>
              <a:rPr lang="en-US" sz="1100" dirty="0">
                <a:latin typeface="Bodoni MT" panose="02070603080606020203" pitchFamily="18" charset="0"/>
                <a:cs typeface="Times New Roman" pitchFamily="18" charset="0"/>
              </a:rPr>
              <a:t> that meet the following will be considered eligible under the plan.</a:t>
            </a:r>
          </a:p>
          <a:p>
            <a:r>
              <a:rPr lang="en-US" sz="1100" dirty="0">
                <a:latin typeface="Bodoni MT" panose="02070603080606020203" pitchFamily="18" charset="0"/>
                <a:cs typeface="Times New Roman" pitchFamily="18" charset="0"/>
              </a:rPr>
              <a:t> </a:t>
            </a:r>
          </a:p>
          <a:p>
            <a:pPr lvl="0"/>
            <a:r>
              <a:rPr lang="en-US" sz="1100" dirty="0">
                <a:latin typeface="Bodoni MT" panose="02070603080606020203" pitchFamily="18" charset="0"/>
                <a:cs typeface="Times New Roman" pitchFamily="18" charset="0"/>
              </a:rPr>
              <a:t>The Participant's legal spouse.  Such spouse must have met all requirements of a valid marriage contract in the state of marriage of such parties.  A marriage license may be required.</a:t>
            </a:r>
          </a:p>
          <a:p>
            <a:pPr lvl="0"/>
            <a:endParaRPr lang="en-US" sz="1100" dirty="0">
              <a:latin typeface="Bodoni MT" panose="02070603080606020203" pitchFamily="18" charset="0"/>
              <a:cs typeface="Times New Roman" pitchFamily="18" charset="0"/>
            </a:endParaRPr>
          </a:p>
          <a:p>
            <a:pPr lvl="0"/>
            <a:r>
              <a:rPr lang="en-US" sz="1100" dirty="0">
                <a:latin typeface="Bodoni MT" panose="02070603080606020203" pitchFamily="18" charset="0"/>
                <a:cs typeface="Times New Roman" pitchFamily="18" charset="0"/>
              </a:rPr>
              <a:t>The Participant's child who meets all of the following conditions:</a:t>
            </a:r>
          </a:p>
          <a:p>
            <a:pPr lvl="1"/>
            <a:r>
              <a:rPr lang="en-US" sz="1100" dirty="0">
                <a:latin typeface="Bodoni MT" panose="02070603080606020203" pitchFamily="18" charset="0"/>
                <a:cs typeface="Times New Roman" pitchFamily="18" charset="0"/>
              </a:rPr>
              <a:t>Is a Natural Child, stepchild, legally adopted child, child for whom legal adoption proceedings have been initiated if such child has been placed in your home or a child who has been placed under the legal guardianship of the Participant.  A Natural Child qualifies as a Dependent at the time of birth.  A Natural Child means a child that is related by birth and is not an adopted child, a stepchild, a foster child, niece, nephew, or grandchild.  </a:t>
            </a:r>
          </a:p>
          <a:p>
            <a:pPr lvl="1"/>
            <a:endParaRPr lang="en-US" sz="1100" dirty="0">
              <a:latin typeface="Bodoni MT" panose="02070603080606020203" pitchFamily="18" charset="0"/>
              <a:cs typeface="Times New Roman" pitchFamily="18" charset="0"/>
            </a:endParaRPr>
          </a:p>
          <a:p>
            <a:pPr lvl="1"/>
            <a:r>
              <a:rPr lang="en-US" sz="1100" dirty="0">
                <a:latin typeface="Bodoni MT" panose="02070603080606020203" pitchFamily="18" charset="0"/>
                <a:cs typeface="Times New Roman" pitchFamily="18" charset="0"/>
              </a:rPr>
              <a:t>Is less than twenty-six (26) years of age.  This requirement is waived for any mentally retarded or physically handicapped child provided that the child is incapable of self-sustaining employment and is chiefly dependent upon the Participant for support and maintenance.  Proof of incapacity must be furnished to the Company, and additional proof may be requested from time to time.</a:t>
            </a:r>
          </a:p>
          <a:p>
            <a:pPr lvl="0"/>
            <a:endParaRPr lang="en-US" sz="1100" dirty="0">
              <a:latin typeface="Bodoni MT" panose="02070603080606020203" pitchFamily="18" charset="0"/>
              <a:cs typeface="Times New Roman" pitchFamily="18" charset="0"/>
            </a:endParaRPr>
          </a:p>
          <a:p>
            <a:pPr lvl="0"/>
            <a:r>
              <a:rPr lang="en-US" sz="1100" dirty="0">
                <a:latin typeface="Bodoni MT" panose="02070603080606020203" pitchFamily="18" charset="0"/>
                <a:cs typeface="Times New Roman" pitchFamily="18" charset="0"/>
              </a:rPr>
              <a:t>As required by the federal Omnibus Budget Reconciliation Act of 1993, any child of a Plan Participant who is an Alternate Recipient under a Qualified Medical Child Support Order (QMCSO) and has a right to enroll in the Plan as a Dependent of a Participant.</a:t>
            </a:r>
          </a:p>
          <a:p>
            <a:r>
              <a:rPr lang="en-US" sz="1100" dirty="0">
                <a:latin typeface="Bodoni MT" panose="02070603080606020203" pitchFamily="18" charset="0"/>
                <a:cs typeface="Times New Roman" pitchFamily="18" charset="0"/>
              </a:rPr>
              <a:t> </a:t>
            </a:r>
          </a:p>
          <a:p>
            <a:r>
              <a:rPr lang="en-US" sz="1100" dirty="0">
                <a:latin typeface="Bodoni MT" panose="02070603080606020203" pitchFamily="18" charset="0"/>
                <a:cs typeface="Times New Roman" pitchFamily="18" charset="0"/>
              </a:rPr>
              <a:t>Those situations specifically excluded from the definition of a Dependent are:</a:t>
            </a:r>
          </a:p>
          <a:p>
            <a:r>
              <a:rPr lang="en-US" sz="1100" dirty="0">
                <a:latin typeface="Bodoni MT" panose="02070603080606020203" pitchFamily="18" charset="0"/>
                <a:cs typeface="Times New Roman" pitchFamily="18" charset="0"/>
              </a:rPr>
              <a:t> </a:t>
            </a:r>
          </a:p>
          <a:p>
            <a:pPr lvl="0"/>
            <a:r>
              <a:rPr lang="en-US" sz="1100" dirty="0">
                <a:latin typeface="Bodoni MT" panose="02070603080606020203" pitchFamily="18" charset="0"/>
                <a:cs typeface="Times New Roman" pitchFamily="18" charset="0"/>
              </a:rPr>
              <a:t>A spouse who is legally separated or divorced from the Participant.  Such spouse must have met all requirements of a valid separation or divorce contract in the state granting such separation or divorce;</a:t>
            </a:r>
          </a:p>
          <a:p>
            <a:pPr lvl="0"/>
            <a:r>
              <a:rPr lang="en-US" sz="1100" dirty="0">
                <a:latin typeface="Bodoni MT" panose="02070603080606020203" pitchFamily="18" charset="0"/>
                <a:cs typeface="Times New Roman" pitchFamily="18" charset="0"/>
              </a:rPr>
              <a:t>Any person on active military duty;</a:t>
            </a:r>
          </a:p>
          <a:p>
            <a:pPr lvl="0"/>
            <a:r>
              <a:rPr lang="en-US" sz="1100" dirty="0">
                <a:latin typeface="Bodoni MT" panose="02070603080606020203" pitchFamily="18" charset="0"/>
                <a:cs typeface="Times New Roman" pitchFamily="18" charset="0"/>
              </a:rPr>
              <a:t>Any person eligible for coverage under this Plan as an individual Participant;</a:t>
            </a:r>
          </a:p>
          <a:p>
            <a:pPr lvl="0"/>
            <a:r>
              <a:rPr lang="en-US" sz="1100" dirty="0">
                <a:latin typeface="Bodoni MT" panose="02070603080606020203" pitchFamily="18" charset="0"/>
                <a:cs typeface="Times New Roman" pitchFamily="18" charset="0"/>
              </a:rPr>
              <a:t>Any person who is covered as a Dependent by more than one Participant of the same Company.</a:t>
            </a:r>
          </a:p>
          <a:p>
            <a:r>
              <a:rPr lang="en-US" sz="1100" dirty="0">
                <a:latin typeface="Bodoni MT" panose="02070603080606020203" pitchFamily="18" charset="0"/>
                <a:cs typeface="Times New Roman" pitchFamily="18" charset="0"/>
              </a:rPr>
              <a:t> </a:t>
            </a:r>
          </a:p>
          <a:p>
            <a:r>
              <a:rPr lang="en-US" sz="1100" b="1" i="1" dirty="0">
                <a:latin typeface="Bodoni MT" panose="02070603080606020203" pitchFamily="18" charset="0"/>
                <a:cs typeface="Times New Roman" pitchFamily="18" charset="0"/>
              </a:rPr>
              <a:t>** PLEASE NOTE **</a:t>
            </a:r>
            <a:endParaRPr lang="en-US" sz="1100" dirty="0">
              <a:latin typeface="Bodoni MT" panose="02070603080606020203" pitchFamily="18" charset="0"/>
              <a:cs typeface="Times New Roman" pitchFamily="18" charset="0"/>
            </a:endParaRPr>
          </a:p>
          <a:p>
            <a:r>
              <a:rPr lang="en-US" sz="1100" dirty="0">
                <a:latin typeface="Bodoni MT" panose="02070603080606020203" pitchFamily="18" charset="0"/>
                <a:cs typeface="Times New Roman" pitchFamily="18" charset="0"/>
              </a:rPr>
              <a:t>If you choose </a:t>
            </a:r>
            <a:r>
              <a:rPr lang="en-US" sz="1100" b="1" dirty="0">
                <a:latin typeface="Bodoni MT" panose="02070603080606020203" pitchFamily="18" charset="0"/>
                <a:cs typeface="Times New Roman" pitchFamily="18" charset="0"/>
              </a:rPr>
              <a:t>NOT</a:t>
            </a:r>
            <a:r>
              <a:rPr lang="en-US" sz="1100" dirty="0">
                <a:latin typeface="Bodoni MT" panose="02070603080606020203" pitchFamily="18" charset="0"/>
                <a:cs typeface="Times New Roman" pitchFamily="18" charset="0"/>
              </a:rPr>
              <a:t> to cover yourself or your eligible dependents as corresponded above during the current Open Enrollment Period, you will not be able to add yourself or your eligible dependents until the following Open Enrollment Period or unless there is a qualifying event, “special enrollee/enrollment,” (noted below).  As communicated above, all supporting documentation will be required at the time of the addition.</a:t>
            </a:r>
          </a:p>
          <a:p>
            <a:endParaRPr lang="en-US" sz="105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6324600" cy="7879080"/>
          </a:xfrm>
          <a:prstGeom prst="rect">
            <a:avLst/>
          </a:prstGeom>
          <a:noFill/>
        </p:spPr>
        <p:txBody>
          <a:bodyPr wrap="square" rtlCol="0">
            <a:spAutoFit/>
          </a:bodyPr>
          <a:lstStyle/>
          <a:p>
            <a:r>
              <a:rPr lang="en-US" sz="1100" dirty="0">
                <a:latin typeface="Bodoni MT" panose="02070603080606020203" pitchFamily="18" charset="0"/>
              </a:rPr>
              <a:t>A Dependent will be considered eligible for coverage on the date the Participant becomes eligible for Dependent Coverage, subject to all limitations and requirements of this Plan, and in accordance with the following: </a:t>
            </a:r>
          </a:p>
          <a:p>
            <a:r>
              <a:rPr lang="en-US" sz="1100" dirty="0">
                <a:latin typeface="Bodoni MT" panose="02070603080606020203" pitchFamily="18" charset="0"/>
              </a:rPr>
              <a:t> </a:t>
            </a:r>
          </a:p>
          <a:p>
            <a:pPr marL="228600" indent="-228600">
              <a:buAutoNum type="arabicPeriod"/>
            </a:pPr>
            <a:r>
              <a:rPr lang="en-US" sz="1100" dirty="0">
                <a:latin typeface="Bodoni MT" panose="02070603080606020203" pitchFamily="18" charset="0"/>
              </a:rPr>
              <a:t>A spouse will be considered an eligible Dependent from the date of marriage, provided the spouse is properly enrolled as a Dependent of the Participant within thirty (30) days of the date of marriage. </a:t>
            </a:r>
          </a:p>
          <a:p>
            <a:pPr marL="228600" indent="-228600"/>
            <a:endParaRPr lang="en-US" sz="1100" dirty="0">
              <a:latin typeface="Bodoni MT" panose="02070603080606020203" pitchFamily="18" charset="0"/>
            </a:endParaRPr>
          </a:p>
          <a:p>
            <a:pPr marL="228600" indent="-228600">
              <a:buAutoNum type="arabicPeriod" startAt="2"/>
            </a:pPr>
            <a:r>
              <a:rPr lang="en-US" sz="1100" dirty="0">
                <a:latin typeface="Bodoni MT" panose="02070603080606020203" pitchFamily="18" charset="0"/>
              </a:rPr>
              <a:t>A Newborn Natural Child will be eligible from the moment of birth for Injury or Illness, including the necessary care or treatment of medically diagnosed congenital defects, birth abnormalities or prematurity, provided the child is properly enrolled as a Dependent of the Participant within thirty (30) days of the child's date of birth. This provision shall not apply nor in any way affect the normal maternity provisions applicable to the mother. </a:t>
            </a:r>
          </a:p>
          <a:p>
            <a:pPr marL="228600" indent="-228600"/>
            <a:endParaRPr lang="en-US" sz="1100" dirty="0">
              <a:latin typeface="Bodoni MT" panose="02070603080606020203" pitchFamily="18" charset="0"/>
            </a:endParaRPr>
          </a:p>
          <a:p>
            <a:pPr marL="228600" indent="-228600">
              <a:buAutoNum type="arabicPeriod" startAt="3"/>
            </a:pPr>
            <a:r>
              <a:rPr lang="en-US" sz="1100" dirty="0">
                <a:latin typeface="Bodoni MT" panose="02070603080606020203" pitchFamily="18" charset="0"/>
              </a:rPr>
              <a:t>If a Dependent is acquired, other than at the time of birth for a Natural Child, due to a court order, decree, marriage, adoption or Placement for Adoption, that Dependent will be eligible from the date of such court order, decree, marriage, adoption or Placement for Adoption for Injury or Illness, including the necessary care or treatment of medically diagnosed congenital defects, birth abnormalities or conditions related to prematurity, provided that this new Dependent is properly enrolled as a Dependent of the Participant within thirty (30) days of the court order, decree, marriage, adoption or Placement of Adoption. </a:t>
            </a:r>
          </a:p>
          <a:p>
            <a:pPr marL="228600" indent="-228600"/>
            <a:endParaRPr lang="en-US" sz="1100" dirty="0">
              <a:latin typeface="Bodoni MT" panose="02070603080606020203" pitchFamily="18" charset="0"/>
            </a:endParaRPr>
          </a:p>
          <a:p>
            <a:r>
              <a:rPr lang="en-US" sz="1100" dirty="0">
                <a:latin typeface="Bodoni MT" panose="02070603080606020203" pitchFamily="18" charset="0"/>
              </a:rPr>
              <a:t>4. 	A child may become eligible for Dependent Coverage as set forth in a qualified medical child support order (QMCSO). The Plan Administrator shall have sole discretion to determine whether a medical child support order is qualified and for administering the provision of benefits under the Plan pursuant to a qualified medical child support order. The Plan Administrator may seek clarification and modification of the order, up to and including the right to seek a hearing before the court or agency which issued the order. </a:t>
            </a:r>
          </a:p>
          <a:p>
            <a:r>
              <a:rPr lang="en-US" sz="1100" dirty="0">
                <a:latin typeface="Bodoni MT" panose="02070603080606020203" pitchFamily="18" charset="0"/>
              </a:rPr>
              <a:t> </a:t>
            </a:r>
          </a:p>
          <a:p>
            <a:r>
              <a:rPr lang="en-US" sz="1100" dirty="0">
                <a:latin typeface="Bodoni MT" panose="02070603080606020203" pitchFamily="18" charset="0"/>
              </a:rPr>
              <a:t>No Dependent shall be denied enrollment in the Plan due to his confinement in a hospital or other </a:t>
            </a:r>
          </a:p>
          <a:p>
            <a:r>
              <a:rPr lang="en-US" sz="1100" dirty="0">
                <a:latin typeface="Bodoni MT" panose="02070603080606020203" pitchFamily="18" charset="0"/>
              </a:rPr>
              <a:t>health care institution or inability to engage in normal life activities.</a:t>
            </a:r>
          </a:p>
          <a:p>
            <a:r>
              <a:rPr lang="en-US" sz="1100" dirty="0">
                <a:latin typeface="Bodoni MT" panose="02070603080606020203" pitchFamily="18" charset="0"/>
              </a:rPr>
              <a:t> </a:t>
            </a:r>
          </a:p>
          <a:p>
            <a:r>
              <a:rPr lang="en-US" sz="1100" b="1" u="sng" dirty="0">
                <a:latin typeface="Bodoni MT" panose="02070603080606020203" pitchFamily="18" charset="0"/>
              </a:rPr>
              <a:t>DEPENDENT EFFECTIVE DATE </a:t>
            </a:r>
            <a:endParaRPr lang="en-US" sz="1100" dirty="0">
              <a:latin typeface="Bodoni MT" panose="02070603080606020203" pitchFamily="18" charset="0"/>
            </a:endParaRPr>
          </a:p>
          <a:p>
            <a:r>
              <a:rPr lang="en-US" sz="1100" b="1" dirty="0">
                <a:latin typeface="Bodoni MT" panose="02070603080606020203" pitchFamily="18" charset="0"/>
              </a:rPr>
              <a:t> </a:t>
            </a:r>
            <a:endParaRPr lang="en-US" sz="1100" dirty="0">
              <a:latin typeface="Bodoni MT" panose="02070603080606020203" pitchFamily="18" charset="0"/>
            </a:endParaRPr>
          </a:p>
          <a:p>
            <a:r>
              <a:rPr lang="en-US" sz="1100" dirty="0">
                <a:latin typeface="Bodoni MT" panose="02070603080606020203" pitchFamily="18" charset="0"/>
              </a:rPr>
              <a:t>A Dependent of a Participant who makes written request for Dependent Coverage hereunder, on a form approved by the Plan Administrator, shall be subject to the provisions of this article, becomes covered as follows: </a:t>
            </a:r>
          </a:p>
          <a:p>
            <a:r>
              <a:rPr lang="en-US" sz="1100" dirty="0">
                <a:latin typeface="Bodoni MT" panose="02070603080606020203" pitchFamily="18" charset="0"/>
              </a:rPr>
              <a:t> </a:t>
            </a:r>
          </a:p>
          <a:p>
            <a:pPr lvl="0"/>
            <a:r>
              <a:rPr lang="en-US" sz="1100" dirty="0">
                <a:latin typeface="Bodoni MT" panose="02070603080606020203" pitchFamily="18" charset="0"/>
              </a:rPr>
              <a:t>If the Participant makes such written request on or before the date he becomes eligible for  </a:t>
            </a:r>
          </a:p>
          <a:p>
            <a:r>
              <a:rPr lang="en-US" sz="1100" dirty="0">
                <a:latin typeface="Bodoni MT" panose="02070603080606020203" pitchFamily="18" charset="0"/>
              </a:rPr>
              <a:t>Dependent Coverage he shall become covered, with respect to those persons who are then his Dependents, on the date he becomes eligible for Participant Coverage. </a:t>
            </a:r>
          </a:p>
          <a:p>
            <a:pPr lvl="0"/>
            <a:r>
              <a:rPr lang="en-US" sz="1100" dirty="0">
                <a:latin typeface="Bodoni MT" panose="02070603080606020203" pitchFamily="18" charset="0"/>
              </a:rPr>
              <a:t>Except as otherwise provided under “Dependent Eligibility” (i.e., for Newborn, adopted, and newly acquired Dependents) or as provided under the “Special Enrollment Effective Date” below. If the Participant makes such written request after the date on which he is eligible for Dependent Coverage those persons who are then his Dependents shall be Late Enrollees, and coverage for </a:t>
            </a:r>
          </a:p>
          <a:p>
            <a:r>
              <a:rPr lang="en-US" sz="1100" b="1" dirty="0">
                <a:latin typeface="Bodoni MT" panose="02070603080606020203" pitchFamily="18" charset="0"/>
              </a:rPr>
              <a:t> </a:t>
            </a:r>
            <a:endParaRPr lang="en-US" sz="1100" dirty="0">
              <a:latin typeface="Bodoni MT" panose="02070603080606020203" pitchFamily="18" charset="0"/>
            </a:endParaRPr>
          </a:p>
          <a:p>
            <a:endParaRPr lang="en-US" sz="1100" dirty="0">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0"/>
            <a:ext cx="5943600" cy="9233297"/>
          </a:xfrm>
          <a:prstGeom prst="rect">
            <a:avLst/>
          </a:prstGeom>
          <a:noFill/>
        </p:spPr>
        <p:txBody>
          <a:bodyPr wrap="square" rtlCol="0">
            <a:spAutoFit/>
          </a:bodyPr>
          <a:lstStyle/>
          <a:p>
            <a:r>
              <a:rPr lang="en-US" sz="1100" b="1" u="sng" dirty="0">
                <a:latin typeface="Bodoni MT" panose="02070603080606020203" pitchFamily="18" charset="0"/>
              </a:rPr>
              <a:t>SPECIAL ENROLLEE </a:t>
            </a:r>
            <a:endParaRPr lang="en-US" sz="1100" dirty="0">
              <a:latin typeface="Bodoni MT" panose="02070603080606020203" pitchFamily="18" charset="0"/>
            </a:endParaRPr>
          </a:p>
          <a:p>
            <a:r>
              <a:rPr lang="en-US" sz="1100" dirty="0">
                <a:latin typeface="Bodoni MT" panose="02070603080606020203" pitchFamily="18" charset="0"/>
              </a:rPr>
              <a:t> </a:t>
            </a:r>
          </a:p>
          <a:p>
            <a:r>
              <a:rPr lang="en-US" sz="1100" dirty="0">
                <a:latin typeface="Bodoni MT" panose="02070603080606020203" pitchFamily="18" charset="0"/>
              </a:rPr>
              <a:t>The term “Special Enrollee” means an Employee or Dependent who is entitled to and who requests Special Enrollment: </a:t>
            </a:r>
          </a:p>
          <a:p>
            <a:r>
              <a:rPr lang="en-US" sz="1100" dirty="0">
                <a:latin typeface="Bodoni MT" panose="02070603080606020203" pitchFamily="18" charset="0"/>
              </a:rPr>
              <a:t> </a:t>
            </a:r>
          </a:p>
          <a:p>
            <a:r>
              <a:rPr lang="en-US" sz="1100" dirty="0">
                <a:latin typeface="Bodoni MT" panose="02070603080606020203" pitchFamily="18" charset="0"/>
              </a:rPr>
              <a:t>1. 	Within thirty (30) days of losing other Creditable Coverage; or </a:t>
            </a:r>
          </a:p>
          <a:p>
            <a:r>
              <a:rPr lang="en-US" sz="1100" dirty="0">
                <a:latin typeface="Bodoni MT" panose="02070603080606020203" pitchFamily="18" charset="0"/>
              </a:rPr>
              <a:t>2. 	For a newly acquired Dependent, within thirty (30) days of the marriage, birth, adoption, or placement for adoption. </a:t>
            </a:r>
          </a:p>
          <a:p>
            <a:endParaRPr lang="en-US" sz="1100" b="1" u="sng" dirty="0">
              <a:latin typeface="Bodoni MT" panose="02070603080606020203" pitchFamily="18" charset="0"/>
            </a:endParaRPr>
          </a:p>
          <a:p>
            <a:r>
              <a:rPr lang="en-US" sz="1100" b="1" u="sng" dirty="0">
                <a:latin typeface="Bodoni MT" panose="02070603080606020203" pitchFamily="18" charset="0"/>
              </a:rPr>
              <a:t>SPECIAL ENROLLMENT EFFECTIVE DATE </a:t>
            </a:r>
            <a:endParaRPr lang="en-US" sz="1100" dirty="0">
              <a:latin typeface="Bodoni MT" panose="02070603080606020203" pitchFamily="18" charset="0"/>
            </a:endParaRPr>
          </a:p>
          <a:p>
            <a:r>
              <a:rPr lang="en-US" sz="1100" b="1" dirty="0">
                <a:latin typeface="Bodoni MT" panose="02070603080606020203" pitchFamily="18" charset="0"/>
              </a:rPr>
              <a:t> </a:t>
            </a:r>
            <a:endParaRPr lang="en-US" sz="1100" dirty="0">
              <a:latin typeface="Bodoni MT" panose="02070603080606020203" pitchFamily="18" charset="0"/>
            </a:endParaRPr>
          </a:p>
          <a:p>
            <a:r>
              <a:rPr lang="en-US" sz="1100" dirty="0">
                <a:latin typeface="Bodoni MT" panose="02070603080606020203" pitchFamily="18" charset="0"/>
              </a:rPr>
              <a:t>Eligible Employees and Dependents are permitted to enroll in this Plan upon loss of other group health coverage if enrollment is requested by the Employees within thirty (30) days of loss of coverage. The Special Enrollee must meet the following conditions: </a:t>
            </a:r>
          </a:p>
          <a:p>
            <a:r>
              <a:rPr lang="en-US" sz="1100" dirty="0">
                <a:latin typeface="Bodoni MT" panose="02070603080606020203" pitchFamily="18" charset="0"/>
              </a:rPr>
              <a:t> </a:t>
            </a:r>
          </a:p>
          <a:p>
            <a:pPr marL="228600" indent="-228600">
              <a:buAutoNum type="arabicPeriod"/>
            </a:pPr>
            <a:r>
              <a:rPr lang="en-US" sz="1100" dirty="0">
                <a:latin typeface="Bodoni MT" panose="02070603080606020203" pitchFamily="18" charset="0"/>
              </a:rPr>
              <a:t>The Employee or Dependent had other Creditable Coverage or was covered by another group health plan or under a COBRA continuation provision at the time coverage was offered by this Plan and the Employee stated in writing that coverage under another plan was the reason for declining enrollment; and </a:t>
            </a:r>
          </a:p>
          <a:p>
            <a:pPr marL="228600" indent="-228600"/>
            <a:endParaRPr lang="en-US" sz="1100" dirty="0">
              <a:latin typeface="Bodoni MT" panose="02070603080606020203" pitchFamily="18" charset="0"/>
            </a:endParaRPr>
          </a:p>
          <a:p>
            <a:r>
              <a:rPr lang="en-US" sz="1100" dirty="0">
                <a:latin typeface="Bodoni MT" panose="02070603080606020203" pitchFamily="18" charset="0"/>
              </a:rPr>
              <a:t>. 	The Employee or Dependent lost such coverage due to divorce, legal separation, death, termination of employment, reduction of hours, termination of employer contribution, or established COBRA coverage exhausted. Loss of coverage because of non-payment of premium is not a condition to qualify for Special Enrollment. </a:t>
            </a:r>
          </a:p>
          <a:p>
            <a:r>
              <a:rPr lang="en-US" sz="1100" dirty="0">
                <a:latin typeface="Bodoni MT" panose="02070603080606020203" pitchFamily="18" charset="0"/>
              </a:rPr>
              <a:t> </a:t>
            </a:r>
          </a:p>
          <a:p>
            <a:r>
              <a:rPr lang="en-US" sz="1100" dirty="0">
                <a:latin typeface="Bodoni MT" panose="02070603080606020203" pitchFamily="18" charset="0"/>
              </a:rPr>
              <a:t>An Employee who is already enrolled in a benefit option may enroll in another benefit option under the Plan if a dependent of that Employee has a special enrollment right in the Plan because the dependent lost eligibility for other coverage. The Employee must make written application for special enrollment in the new benefit option within 30 days of the date the other health coverage was lost. </a:t>
            </a:r>
          </a:p>
          <a:p>
            <a:r>
              <a:rPr lang="en-US" sz="1100" dirty="0">
                <a:latin typeface="Bodoni MT" panose="02070603080606020203" pitchFamily="18" charset="0"/>
              </a:rPr>
              <a:t> </a:t>
            </a:r>
          </a:p>
          <a:p>
            <a:r>
              <a:rPr lang="en-US" sz="1100" dirty="0">
                <a:latin typeface="Bodoni MT" panose="02070603080606020203" pitchFamily="18" charset="0"/>
              </a:rPr>
              <a:t>The effective date for the above Special Enrollee shall be the day following the loss of other group</a:t>
            </a:r>
          </a:p>
          <a:p>
            <a:r>
              <a:rPr lang="en-US" sz="1100" dirty="0">
                <a:latin typeface="Bodoni MT" panose="02070603080606020203" pitchFamily="18" charset="0"/>
              </a:rPr>
              <a:t>health coverage provided proper enrollment is completed within thirty (30) days of loss of coverage.</a:t>
            </a:r>
          </a:p>
          <a:p>
            <a:r>
              <a:rPr lang="en-US" sz="1100" dirty="0">
                <a:latin typeface="Bodoni MT" panose="02070603080606020203" pitchFamily="18" charset="0"/>
              </a:rPr>
              <a:t> </a:t>
            </a:r>
          </a:p>
          <a:p>
            <a:r>
              <a:rPr lang="en-US" sz="1100" b="1" u="sng" dirty="0">
                <a:latin typeface="Bodoni MT" panose="02070603080606020203" pitchFamily="18" charset="0"/>
              </a:rPr>
              <a:t>DEPENDENT SPECIAL ENROLLMENT EFFECTIVE DATE </a:t>
            </a:r>
            <a:endParaRPr lang="en-US" sz="1100" dirty="0">
              <a:latin typeface="Bodoni MT" panose="02070603080606020203" pitchFamily="18" charset="0"/>
            </a:endParaRPr>
          </a:p>
          <a:p>
            <a:r>
              <a:rPr lang="en-US" sz="1100" b="1" dirty="0">
                <a:latin typeface="Bodoni MT" panose="02070603080606020203" pitchFamily="18" charset="0"/>
              </a:rPr>
              <a:t> </a:t>
            </a:r>
            <a:endParaRPr lang="en-US" sz="1100" dirty="0">
              <a:latin typeface="Bodoni MT" panose="02070603080606020203" pitchFamily="18" charset="0"/>
            </a:endParaRPr>
          </a:p>
          <a:p>
            <a:r>
              <a:rPr lang="en-US" sz="1100" dirty="0">
                <a:latin typeface="Bodoni MT" panose="02070603080606020203" pitchFamily="18" charset="0"/>
              </a:rPr>
              <a:t>Newly acquired Dependents of eligible Participants shall be Special Enrollees and eligible to enroll without a Waiting Period if enrollment is requested within thirty (30) days of the following: </a:t>
            </a:r>
          </a:p>
          <a:p>
            <a:r>
              <a:rPr lang="en-US" sz="1100" dirty="0">
                <a:latin typeface="Bodoni MT" panose="02070603080606020203" pitchFamily="18" charset="0"/>
              </a:rPr>
              <a:t> </a:t>
            </a:r>
          </a:p>
          <a:p>
            <a:r>
              <a:rPr lang="en-US" sz="1100" dirty="0">
                <a:latin typeface="Bodoni MT" panose="02070603080606020203" pitchFamily="18" charset="0"/>
              </a:rPr>
              <a:t>1. 	A Natural Child’s date of birth; or </a:t>
            </a:r>
          </a:p>
          <a:p>
            <a:r>
              <a:rPr lang="en-US" sz="1100" dirty="0">
                <a:latin typeface="Bodoni MT" panose="02070603080606020203" pitchFamily="18" charset="0"/>
              </a:rPr>
              <a:t>2. 	Date of final legal adoption; or </a:t>
            </a:r>
          </a:p>
          <a:p>
            <a:r>
              <a:rPr lang="en-US" sz="1100" dirty="0">
                <a:latin typeface="Bodoni MT" panose="02070603080606020203" pitchFamily="18" charset="0"/>
              </a:rPr>
              <a:t>3. 	Date of Placement for Adoption; or </a:t>
            </a:r>
          </a:p>
          <a:p>
            <a:r>
              <a:rPr lang="en-US" sz="1100" dirty="0">
                <a:latin typeface="Bodoni MT" panose="02070603080606020203" pitchFamily="18" charset="0"/>
              </a:rPr>
              <a:t>4. 	Date of marriage. </a:t>
            </a:r>
          </a:p>
          <a:p>
            <a:r>
              <a:rPr lang="en-US" sz="1100" dirty="0">
                <a:latin typeface="Bodoni MT" panose="02070603080606020203" pitchFamily="18" charset="0"/>
              </a:rPr>
              <a:t> </a:t>
            </a:r>
          </a:p>
          <a:p>
            <a:r>
              <a:rPr lang="en-US" sz="1100" dirty="0">
                <a:latin typeface="Bodoni MT" panose="02070603080606020203" pitchFamily="18" charset="0"/>
              </a:rPr>
              <a:t>The effective date of coverage for the above Special Enrollee shall be the Natural Child’s date of birth, date of final legal adoption, date of Placement for Adoption, or date of marriage provided proper enrollment is received within thirty (30) days. </a:t>
            </a:r>
          </a:p>
          <a:p>
            <a:r>
              <a:rPr lang="en-US" sz="1100" dirty="0">
                <a:latin typeface="Bodoni MT" panose="02070603080606020203" pitchFamily="18" charset="0"/>
              </a:rPr>
              <a:t> </a:t>
            </a:r>
          </a:p>
          <a:p>
            <a:r>
              <a:rPr lang="en-US" sz="1100" dirty="0">
                <a:latin typeface="Bodoni MT" panose="02070603080606020203" pitchFamily="18" charset="0"/>
              </a:rPr>
              <a:t>The eligible Employee and/or Employee’s Spouse of the newly acquired Dependent that are not covered </a:t>
            </a:r>
          </a:p>
          <a:p>
            <a:r>
              <a:rPr lang="en-US" sz="1100" dirty="0">
                <a:latin typeface="Bodoni MT" panose="02070603080606020203" pitchFamily="18" charset="0"/>
              </a:rPr>
              <a:t>by the Plan shall also be a Special Enrollee eligible to enroll with the newly acquired Dependent. The </a:t>
            </a:r>
          </a:p>
          <a:p>
            <a:r>
              <a:rPr lang="en-US" sz="1100" dirty="0">
                <a:latin typeface="Bodoni MT" panose="02070603080606020203" pitchFamily="18" charset="0"/>
              </a:rPr>
              <a:t>effective date of coverage will be same as that of one Dependent being added as explained above.</a:t>
            </a:r>
            <a:endParaRPr lang="en-US" sz="1100" dirty="0">
              <a:latin typeface="Bodoni MT" panose="02070603080606020203"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228600"/>
            <a:ext cx="6400800" cy="9202519"/>
          </a:xfrm>
          <a:prstGeom prst="rect">
            <a:avLst/>
          </a:prstGeom>
          <a:noFill/>
        </p:spPr>
        <p:txBody>
          <a:bodyPr wrap="square" rtlCol="0">
            <a:spAutoFit/>
          </a:bodyPr>
          <a:lstStyle/>
          <a:p>
            <a:pPr algn="ctr"/>
            <a:r>
              <a:rPr lang="en-US" sz="1400" b="1" u="sng" dirty="0">
                <a:latin typeface="Bodoni MT" panose="02070603080606020203" pitchFamily="18" charset="0"/>
              </a:rPr>
              <a:t>CONTACT INFORMATION</a:t>
            </a:r>
          </a:p>
          <a:p>
            <a:pPr algn="ctr"/>
            <a:endParaRPr lang="en-US" sz="1400" dirty="0"/>
          </a:p>
          <a:p>
            <a:r>
              <a:rPr lang="en-US" sz="1400" b="1" u="sng" dirty="0">
                <a:latin typeface="Bodoni MT" panose="02070603080606020203" pitchFamily="18" charset="0"/>
              </a:rPr>
              <a:t>Monica Loya, Account Manager</a:t>
            </a:r>
          </a:p>
          <a:p>
            <a:r>
              <a:rPr lang="en-US" sz="1400" dirty="0">
                <a:latin typeface="Bodoni MT" panose="02070603080606020203" pitchFamily="18" charset="0"/>
              </a:rPr>
              <a:t>The Scioli Group</a:t>
            </a:r>
          </a:p>
          <a:p>
            <a:r>
              <a:rPr lang="en-US" sz="1400" dirty="0">
                <a:latin typeface="Bodoni MT" panose="02070603080606020203" pitchFamily="18" charset="0"/>
              </a:rPr>
              <a:t>4412 74</a:t>
            </a:r>
            <a:r>
              <a:rPr lang="en-US" sz="1400" baseline="30000" dirty="0">
                <a:latin typeface="Bodoni MT" panose="02070603080606020203" pitchFamily="18" charset="0"/>
              </a:rPr>
              <a:t>th</a:t>
            </a:r>
            <a:r>
              <a:rPr lang="en-US" sz="1400" dirty="0">
                <a:latin typeface="Bodoni MT" panose="02070603080606020203" pitchFamily="18" charset="0"/>
              </a:rPr>
              <a:t> Street Suite A-100</a:t>
            </a:r>
          </a:p>
          <a:p>
            <a:r>
              <a:rPr lang="en-US" sz="1400" dirty="0">
                <a:latin typeface="Bodoni MT" panose="02070603080606020203" pitchFamily="18" charset="0"/>
              </a:rPr>
              <a:t>Lubbock, TX 79424</a:t>
            </a:r>
          </a:p>
          <a:p>
            <a:r>
              <a:rPr lang="en-US" sz="1400" dirty="0">
                <a:latin typeface="Bodoni MT" panose="02070603080606020203" pitchFamily="18" charset="0"/>
              </a:rPr>
              <a:t>877.211.1975 (toll-free)</a:t>
            </a:r>
          </a:p>
          <a:p>
            <a:r>
              <a:rPr lang="en-US" sz="1400" dirty="0">
                <a:latin typeface="Bodoni MT" panose="02070603080606020203" pitchFamily="18" charset="0"/>
              </a:rPr>
              <a:t>806.741.1050</a:t>
            </a:r>
          </a:p>
          <a:p>
            <a:r>
              <a:rPr lang="en-US" sz="1400" dirty="0">
                <a:latin typeface="Bodoni MT" panose="02070603080606020203" pitchFamily="18" charset="0"/>
              </a:rPr>
              <a:t>806.741.1160 (fax)</a:t>
            </a:r>
          </a:p>
          <a:p>
            <a:r>
              <a:rPr lang="en-US" sz="1400" dirty="0">
                <a:latin typeface="Bodoni MT" panose="02070603080606020203" pitchFamily="18" charset="0"/>
                <a:hlinkClick r:id="rId2"/>
              </a:rPr>
              <a:t>monica@scioligroup.com</a:t>
            </a:r>
            <a:endParaRPr lang="en-US" sz="1400" dirty="0">
              <a:latin typeface="Bodoni MT" panose="02070603080606020203" pitchFamily="18" charset="0"/>
            </a:endParaRPr>
          </a:p>
          <a:p>
            <a:endParaRPr lang="en-US" sz="1400" dirty="0">
              <a:latin typeface="Bodoni MT" panose="02070603080606020203" pitchFamily="18" charset="0"/>
            </a:endParaRPr>
          </a:p>
          <a:p>
            <a:r>
              <a:rPr lang="en-US" sz="1400" dirty="0">
                <a:latin typeface="Bodoni MT" panose="02070603080606020203" pitchFamily="18" charset="0"/>
              </a:rPr>
              <a:t>As your Account Manager, Monica will give you the individual attention you need and deserve.</a:t>
            </a:r>
          </a:p>
          <a:p>
            <a:endParaRPr lang="en-US" sz="1400" dirty="0">
              <a:latin typeface="Bodoni MT" panose="02070603080606020203" pitchFamily="18" charset="0"/>
            </a:endParaRPr>
          </a:p>
          <a:p>
            <a:r>
              <a:rPr lang="en-US" sz="1400" dirty="0">
                <a:latin typeface="Bodoni MT" panose="02070603080606020203" pitchFamily="18" charset="0"/>
              </a:rPr>
              <a:t>Please contact Monica if you have any issues or questions in regards to your medical or vision insurance benefits.  Some examples of contacting Monica include:</a:t>
            </a:r>
          </a:p>
          <a:p>
            <a:endParaRPr lang="en-US" sz="1400" dirty="0">
              <a:latin typeface="Bodoni MT" panose="02070603080606020203" pitchFamily="18" charset="0"/>
            </a:endParaRPr>
          </a:p>
          <a:p>
            <a:pPr>
              <a:buFont typeface="Arial" pitchFamily="34" charset="0"/>
              <a:buChar char="•"/>
            </a:pPr>
            <a:r>
              <a:rPr lang="en-US" sz="1400" dirty="0">
                <a:latin typeface="Bodoni MT" panose="02070603080606020203" pitchFamily="18" charset="0"/>
              </a:rPr>
              <a:t>Lost / Stolen ID Cards</a:t>
            </a:r>
          </a:p>
          <a:p>
            <a:pPr>
              <a:buFont typeface="Arial" pitchFamily="34" charset="0"/>
              <a:buChar char="•"/>
            </a:pPr>
            <a:r>
              <a:rPr lang="en-US" sz="1400" dirty="0">
                <a:latin typeface="Bodoni MT" panose="02070603080606020203" pitchFamily="18" charset="0"/>
              </a:rPr>
              <a:t>Benefit Inquires</a:t>
            </a:r>
          </a:p>
          <a:p>
            <a:pPr>
              <a:buFont typeface="Arial" pitchFamily="34" charset="0"/>
              <a:buChar char="•"/>
            </a:pPr>
            <a:r>
              <a:rPr lang="en-US" sz="1400" dirty="0">
                <a:latin typeface="Bodoni MT" panose="02070603080606020203" pitchFamily="18" charset="0"/>
              </a:rPr>
              <a:t>Claims Inquiries</a:t>
            </a:r>
          </a:p>
          <a:p>
            <a:pPr lvl="1">
              <a:buFont typeface="Arial" pitchFamily="34" charset="0"/>
              <a:buChar char="•"/>
            </a:pPr>
            <a:r>
              <a:rPr lang="en-US" sz="1400" dirty="0">
                <a:latin typeface="Bodoni MT" panose="02070603080606020203" pitchFamily="18" charset="0"/>
              </a:rPr>
              <a:t>It is very helpful to send Monica a copy of the Explanation of Benefits as well as copies of any bills received from providers</a:t>
            </a:r>
          </a:p>
          <a:p>
            <a:pPr>
              <a:buFont typeface="Arial" pitchFamily="34" charset="0"/>
              <a:buChar char="•"/>
            </a:pPr>
            <a:r>
              <a:rPr lang="en-US" sz="1400" dirty="0">
                <a:latin typeface="Bodoni MT" panose="02070603080606020203" pitchFamily="18" charset="0"/>
              </a:rPr>
              <a:t>Network Provider Information</a:t>
            </a:r>
          </a:p>
          <a:p>
            <a:pPr>
              <a:buFont typeface="Arial" pitchFamily="34" charset="0"/>
              <a:buChar char="•"/>
            </a:pPr>
            <a:endParaRPr lang="en-US" sz="1400" dirty="0">
              <a:latin typeface="Bodoni MT" panose="02070603080606020203" pitchFamily="18" charset="0"/>
            </a:endParaRPr>
          </a:p>
          <a:p>
            <a:r>
              <a:rPr lang="en-US" sz="1400" dirty="0">
                <a:latin typeface="Bodoni MT" panose="02070603080606020203" pitchFamily="18" charset="0"/>
              </a:rPr>
              <a:t>Other key contacts:</a:t>
            </a:r>
          </a:p>
          <a:p>
            <a:endParaRPr lang="en-US" sz="1400" dirty="0">
              <a:latin typeface="Bodoni MT" panose="02070603080606020203" pitchFamily="18" charset="0"/>
            </a:endParaRPr>
          </a:p>
          <a:p>
            <a:r>
              <a:rPr lang="en-US" sz="1400" dirty="0">
                <a:latin typeface="Bodoni MT" panose="02070603080606020203" pitchFamily="18" charset="0"/>
              </a:rPr>
              <a:t>Bre Kittley</a:t>
            </a:r>
          </a:p>
          <a:p>
            <a:r>
              <a:rPr lang="en-US" sz="1400" dirty="0">
                <a:latin typeface="Bodoni MT" panose="02070603080606020203" pitchFamily="18" charset="0"/>
              </a:rPr>
              <a:t>877.211.1975 (toll-free)</a:t>
            </a:r>
          </a:p>
          <a:p>
            <a:r>
              <a:rPr lang="en-US" sz="1400" dirty="0">
                <a:latin typeface="Bodoni MT" panose="02070603080606020203" pitchFamily="18" charset="0"/>
              </a:rPr>
              <a:t>806.741.1050</a:t>
            </a:r>
          </a:p>
          <a:p>
            <a:r>
              <a:rPr lang="en-US" sz="1400" dirty="0">
                <a:latin typeface="Bodoni MT" panose="02070603080606020203" pitchFamily="18" charset="0"/>
              </a:rPr>
              <a:t>806.741.1160 (fax)</a:t>
            </a:r>
          </a:p>
          <a:p>
            <a:r>
              <a:rPr lang="en-US" sz="1400" dirty="0">
                <a:latin typeface="Bodoni MT" panose="02070603080606020203" pitchFamily="18" charset="0"/>
                <a:hlinkClick r:id="rId3"/>
              </a:rPr>
              <a:t>bre@scioligroup.com</a:t>
            </a:r>
            <a:endParaRPr lang="en-US" sz="1400" dirty="0">
              <a:latin typeface="Bodoni MT" panose="02070603080606020203" pitchFamily="18" charset="0"/>
            </a:endParaRPr>
          </a:p>
          <a:p>
            <a:endParaRPr lang="en-US" sz="1400" dirty="0">
              <a:latin typeface="Bodoni MT" panose="02070603080606020203" pitchFamily="18" charset="0"/>
            </a:endParaRPr>
          </a:p>
          <a:p>
            <a:r>
              <a:rPr lang="en-US" sz="1400" b="1" dirty="0">
                <a:latin typeface="Bodoni MT" panose="02070603080606020203" pitchFamily="18" charset="0"/>
              </a:rPr>
              <a:t>To access online enrollment and view benefit documents, go to </a:t>
            </a:r>
            <a:r>
              <a:rPr lang="en-US" sz="1400" b="1" dirty="0">
                <a:latin typeface="Bodoni MT" panose="02070603080606020203" pitchFamily="18" charset="0"/>
                <a:hlinkClick r:id="rId4"/>
              </a:rPr>
              <a:t>www.employeenavigator.com</a:t>
            </a:r>
            <a:r>
              <a:rPr lang="en-US" sz="1400" b="1" dirty="0">
                <a:latin typeface="Bodoni MT" panose="02070603080606020203" pitchFamily="18" charset="0"/>
              </a:rPr>
              <a:t> </a:t>
            </a:r>
          </a:p>
          <a:p>
            <a:endParaRPr lang="en-US" sz="1400" b="1" dirty="0">
              <a:latin typeface="Bodoni MT" panose="02070603080606020203" pitchFamily="18" charset="0"/>
            </a:endParaRPr>
          </a:p>
          <a:p>
            <a:r>
              <a:rPr lang="en-US" sz="1400" b="1" dirty="0">
                <a:latin typeface="Bodoni MT" panose="02070603080606020203" pitchFamily="18" charset="0"/>
              </a:rPr>
              <a:t>Blue Cross Blue Shield of Texas (Medical Benefits)</a:t>
            </a:r>
          </a:p>
          <a:p>
            <a:r>
              <a:rPr lang="en-US" sz="1400" dirty="0">
                <a:latin typeface="Bodoni MT" panose="02070603080606020203" pitchFamily="18" charset="0"/>
              </a:rPr>
              <a:t>800.521.2227</a:t>
            </a:r>
          </a:p>
          <a:p>
            <a:endParaRPr lang="en-US" sz="1400" dirty="0">
              <a:latin typeface="Bodoni MT" panose="02070603080606020203" pitchFamily="18" charset="0"/>
            </a:endParaRPr>
          </a:p>
          <a:p>
            <a:r>
              <a:rPr lang="en-US" sz="1400" b="1" dirty="0">
                <a:latin typeface="Bodoni MT" panose="02070603080606020203" pitchFamily="18" charset="0"/>
              </a:rPr>
              <a:t>Avesis (Vision Benefits)</a:t>
            </a:r>
          </a:p>
          <a:p>
            <a:r>
              <a:rPr lang="en-US" sz="1400" dirty="0">
                <a:latin typeface="Bodoni MT" panose="02070603080606020203" pitchFamily="18" charset="0"/>
              </a:rPr>
              <a:t>800.828.9341</a:t>
            </a:r>
          </a:p>
          <a:p>
            <a:endParaRPr lang="en-US" sz="1400" dirty="0">
              <a:latin typeface="Bodoni MT" panose="02070603080606020203" pitchFamily="18" charset="0"/>
            </a:endParaRPr>
          </a:p>
          <a:p>
            <a:endParaRPr lang="en-US" dirty="0"/>
          </a:p>
        </p:txBody>
      </p:sp>
      <p:pic>
        <p:nvPicPr>
          <p:cNvPr id="4" name="Picture 3"/>
          <p:cNvPicPr>
            <a:picLocks noChangeAspect="1"/>
          </p:cNvPicPr>
          <p:nvPr/>
        </p:nvPicPr>
        <p:blipFill>
          <a:blip r:embed="rId5"/>
          <a:stretch>
            <a:fillRect/>
          </a:stretch>
        </p:blipFill>
        <p:spPr>
          <a:xfrm>
            <a:off x="4953000" y="228600"/>
            <a:ext cx="1476386" cy="210027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6858000" cy="9048631"/>
          </a:xfrm>
          <a:prstGeom prst="rect">
            <a:avLst/>
          </a:prstGeom>
          <a:noFill/>
        </p:spPr>
        <p:txBody>
          <a:bodyPr wrap="square" rtlCol="0">
            <a:spAutoFit/>
          </a:bodyPr>
          <a:lstStyle/>
          <a:p>
            <a:pPr algn="ctr"/>
            <a:r>
              <a:rPr lang="en-US" u="sng" dirty="0">
                <a:latin typeface="Bodoni MT" panose="02070603080606020203" pitchFamily="18" charset="0"/>
              </a:rPr>
              <a:t>CRITICAL INFORMATION FOR ORIENTATION </a:t>
            </a:r>
          </a:p>
          <a:p>
            <a:endParaRPr lang="en-US" dirty="0">
              <a:latin typeface="Bodoni MT" panose="02070603080606020203" pitchFamily="18" charset="0"/>
            </a:endParaRPr>
          </a:p>
          <a:p>
            <a:pPr marL="342900" indent="-342900">
              <a:buAutoNum type="arabicPeriod"/>
            </a:pPr>
            <a:r>
              <a:rPr lang="en-US" sz="1400" dirty="0">
                <a:latin typeface="Bodoni MT" panose="02070603080606020203" pitchFamily="18" charset="0"/>
              </a:rPr>
              <a:t>Benefits go into effect July 1</a:t>
            </a:r>
            <a:r>
              <a:rPr lang="en-US" sz="1400" baseline="30000" dirty="0">
                <a:latin typeface="Bodoni MT" panose="02070603080606020203" pitchFamily="18" charset="0"/>
              </a:rPr>
              <a:t>st</a:t>
            </a:r>
            <a:r>
              <a:rPr lang="en-US" sz="1400" dirty="0">
                <a:latin typeface="Bodoni MT" panose="02070603080606020203" pitchFamily="18" charset="0"/>
              </a:rPr>
              <a:t> of each plan year.</a:t>
            </a:r>
          </a:p>
          <a:p>
            <a:pPr marL="342900" indent="-342900">
              <a:buAutoNum type="arabicPeriod"/>
            </a:pPr>
            <a:endParaRPr lang="en-US" sz="1400" dirty="0">
              <a:latin typeface="Bodoni MT" panose="02070603080606020203" pitchFamily="18" charset="0"/>
            </a:endParaRPr>
          </a:p>
          <a:p>
            <a:pPr marL="342900" indent="-342900">
              <a:buAutoNum type="arabicPeriod"/>
            </a:pPr>
            <a:r>
              <a:rPr lang="en-US" sz="1400" dirty="0">
                <a:latin typeface="Bodoni MT" panose="02070603080606020203" pitchFamily="18" charset="0"/>
              </a:rPr>
              <a:t>TTUHSC  El Paso will pay 100% of the Resident’s Monthly Premium &amp; 100% of the Dependent’s Monthly Premium.</a:t>
            </a:r>
          </a:p>
          <a:p>
            <a:pPr marL="342900" indent="-342900">
              <a:buAutoNum type="arabicPeriod"/>
            </a:pPr>
            <a:endParaRPr lang="en-US" sz="1400" dirty="0">
              <a:latin typeface="Bodoni MT" panose="02070603080606020203" pitchFamily="18" charset="0"/>
            </a:endParaRPr>
          </a:p>
          <a:p>
            <a:pPr marL="342900" indent="-342900">
              <a:buAutoNum type="arabicPeriod"/>
            </a:pPr>
            <a:r>
              <a:rPr lang="en-US" sz="1400" dirty="0">
                <a:latin typeface="Bodoni MT" panose="02070603080606020203" pitchFamily="18" charset="0"/>
              </a:rPr>
              <a:t>Dependents are:</a:t>
            </a:r>
          </a:p>
          <a:p>
            <a:pPr marL="800100" lvl="1" indent="-342900">
              <a:buAutoNum type="arabicPeriod"/>
            </a:pPr>
            <a:r>
              <a:rPr lang="en-US" sz="1400" dirty="0">
                <a:latin typeface="Bodoni MT" panose="02070603080606020203" pitchFamily="18" charset="0"/>
              </a:rPr>
              <a:t>Spouse</a:t>
            </a:r>
          </a:p>
          <a:p>
            <a:pPr marL="800100" lvl="1" indent="-342900">
              <a:buAutoNum type="arabicPeriod"/>
            </a:pPr>
            <a:r>
              <a:rPr lang="en-US" sz="1400" dirty="0">
                <a:latin typeface="Bodoni MT" panose="02070603080606020203" pitchFamily="18" charset="0"/>
              </a:rPr>
              <a:t>Children – Birth, Adopted, Step</a:t>
            </a:r>
          </a:p>
          <a:p>
            <a:endParaRPr lang="en-US" sz="1400" dirty="0">
              <a:latin typeface="Bodoni MT" panose="02070603080606020203" pitchFamily="18" charset="0"/>
            </a:endParaRPr>
          </a:p>
          <a:p>
            <a:pPr marL="342900" indent="-342900">
              <a:buAutoNum type="arabicPeriod"/>
            </a:pPr>
            <a:r>
              <a:rPr lang="en-US" sz="1400" dirty="0">
                <a:latin typeface="Bodoni MT" panose="02070603080606020203" pitchFamily="18" charset="0"/>
              </a:rPr>
              <a:t>You may </a:t>
            </a:r>
            <a:r>
              <a:rPr lang="en-US" sz="1400" b="1" u="sng" dirty="0">
                <a:latin typeface="Bodoni MT" panose="02070603080606020203" pitchFamily="18" charset="0"/>
              </a:rPr>
              <a:t>NOT </a:t>
            </a:r>
            <a:r>
              <a:rPr lang="en-US" sz="1400" dirty="0">
                <a:latin typeface="Bodoni MT" panose="02070603080606020203" pitchFamily="18" charset="0"/>
              </a:rPr>
              <a:t>cover your parents, grandparents, aunts, uncles, cousins, etc.</a:t>
            </a:r>
          </a:p>
          <a:p>
            <a:pPr marL="342900" indent="-342900">
              <a:buAutoNum type="arabicPeriod"/>
            </a:pPr>
            <a:endParaRPr lang="en-US" sz="1400" dirty="0">
              <a:latin typeface="Bodoni MT" panose="02070603080606020203" pitchFamily="18" charset="0"/>
            </a:endParaRPr>
          </a:p>
          <a:p>
            <a:pPr marL="342900" indent="-342900">
              <a:buAutoNum type="arabicPeriod"/>
            </a:pPr>
            <a:r>
              <a:rPr lang="en-US" sz="1400" dirty="0">
                <a:latin typeface="Bodoni MT" panose="02070603080606020203" pitchFamily="18" charset="0"/>
              </a:rPr>
              <a:t>If you become married while covered under these benefit plans, you </a:t>
            </a:r>
            <a:r>
              <a:rPr lang="en-US" sz="1400" b="1" u="sng" dirty="0">
                <a:latin typeface="Bodoni MT" panose="02070603080606020203" pitchFamily="18" charset="0"/>
              </a:rPr>
              <a:t>ONLY have 30 DAYS </a:t>
            </a:r>
            <a:r>
              <a:rPr lang="en-US" sz="1400" dirty="0">
                <a:latin typeface="Bodoni MT" panose="02070603080606020203" pitchFamily="18" charset="0"/>
              </a:rPr>
              <a:t>from the date of marriage to add your spouse to the plans.  </a:t>
            </a:r>
            <a:r>
              <a:rPr lang="en-US" sz="1400" b="1" dirty="0">
                <a:latin typeface="Bodoni MT" panose="02070603080606020203" pitchFamily="18" charset="0"/>
              </a:rPr>
              <a:t>It is YOUR responsibility</a:t>
            </a:r>
            <a:r>
              <a:rPr lang="en-US" sz="1400" dirty="0">
                <a:latin typeface="Bodoni MT" panose="02070603080606020203" pitchFamily="18" charset="0"/>
              </a:rPr>
              <a:t> to inform Brenda Taylor or Diana Villarreal in the Human Resources Department, of your new dependent.  If you do not have them added within the 30 Day Time Period then your spouse will NOT have coverage until open enrollment.</a:t>
            </a:r>
          </a:p>
          <a:p>
            <a:pPr marL="342900" indent="-342900">
              <a:buAutoNum type="arabicPeriod"/>
            </a:pPr>
            <a:endParaRPr lang="en-US" sz="1400" dirty="0">
              <a:latin typeface="Bodoni MT" panose="02070603080606020203" pitchFamily="18" charset="0"/>
            </a:endParaRPr>
          </a:p>
          <a:p>
            <a:pPr marL="342900" indent="-342900">
              <a:buAutoNum type="arabicPeriod"/>
            </a:pPr>
            <a:r>
              <a:rPr lang="en-US" sz="1400" dirty="0">
                <a:latin typeface="Bodoni MT" panose="02070603080606020203" pitchFamily="18" charset="0"/>
              </a:rPr>
              <a:t>If you have a child (birth, adoption, step) you </a:t>
            </a:r>
            <a:r>
              <a:rPr lang="en-US" sz="1400" b="1" u="sng" dirty="0">
                <a:latin typeface="Bodoni MT" panose="02070603080606020203" pitchFamily="18" charset="0"/>
              </a:rPr>
              <a:t>ONLY have 30 DAYS</a:t>
            </a:r>
            <a:r>
              <a:rPr lang="en-US" sz="1400" b="1" dirty="0">
                <a:latin typeface="Bodoni MT" panose="02070603080606020203" pitchFamily="18" charset="0"/>
              </a:rPr>
              <a:t> </a:t>
            </a:r>
            <a:r>
              <a:rPr lang="en-US" sz="1400" dirty="0">
                <a:latin typeface="Bodoni MT" panose="02070603080606020203" pitchFamily="18" charset="0"/>
              </a:rPr>
              <a:t>from the date of birth, adoption or marriage for stepchildren to add your child(ren) to the plans.  </a:t>
            </a:r>
            <a:r>
              <a:rPr lang="en-US" sz="1400" b="1" dirty="0">
                <a:latin typeface="Bodoni MT" panose="02070603080606020203" pitchFamily="18" charset="0"/>
              </a:rPr>
              <a:t>It is YOUR responsibility </a:t>
            </a:r>
            <a:r>
              <a:rPr lang="en-US" sz="1400" dirty="0">
                <a:latin typeface="Bodoni MT" panose="02070603080606020203" pitchFamily="18" charset="0"/>
              </a:rPr>
              <a:t>to inform Brenda Taylor or Diana Villarreal in the Human Resources Department, of your new dependent.  If you do not have them added within the 30 Day Time Period then your Child(ren) will NOT have coverage until open enrollment.</a:t>
            </a:r>
          </a:p>
          <a:p>
            <a:pPr marL="342900" indent="-342900">
              <a:buAutoNum type="arabicPeriod"/>
            </a:pPr>
            <a:endParaRPr lang="en-US" sz="1400" dirty="0">
              <a:latin typeface="Bodoni MT" panose="02070603080606020203" pitchFamily="18" charset="0"/>
            </a:endParaRPr>
          </a:p>
          <a:p>
            <a:pPr marL="342900" indent="-342900">
              <a:buAutoNum type="arabicPeriod"/>
            </a:pPr>
            <a:r>
              <a:rPr lang="en-US" sz="1400" b="1" u="sng" dirty="0">
                <a:latin typeface="Bodoni MT" panose="02070603080606020203" pitchFamily="18" charset="0"/>
              </a:rPr>
              <a:t>YOU MUST BRING THE FOLLOWING TO ORIENTATION TO COMPLETE YOUR ENROLLMENT</a:t>
            </a:r>
          </a:p>
          <a:p>
            <a:pPr marL="800100" lvl="1" indent="-342900">
              <a:buAutoNum type="arabicPeriod"/>
            </a:pPr>
            <a:r>
              <a:rPr lang="en-US" sz="1400" dirty="0">
                <a:latin typeface="Bodoni MT" panose="02070603080606020203" pitchFamily="18" charset="0"/>
              </a:rPr>
              <a:t>Your Social Security Number</a:t>
            </a:r>
          </a:p>
          <a:p>
            <a:pPr marL="1257300" lvl="2" indent="-342900">
              <a:buAutoNum type="arabicPeriod"/>
            </a:pPr>
            <a:r>
              <a:rPr lang="en-US" sz="1400" dirty="0">
                <a:latin typeface="Bodoni MT" panose="02070603080606020203" pitchFamily="18" charset="0"/>
              </a:rPr>
              <a:t>If you do not have a social security number then you will need a VISA (J1 or J2) or Proof of Citizenship</a:t>
            </a:r>
          </a:p>
          <a:p>
            <a:pPr marL="800100" lvl="1" indent="-342900">
              <a:buAutoNum type="arabicPeriod"/>
            </a:pPr>
            <a:r>
              <a:rPr lang="en-US" sz="1400" dirty="0">
                <a:latin typeface="Bodoni MT" panose="02070603080606020203" pitchFamily="18" charset="0"/>
              </a:rPr>
              <a:t>Your Eligible Dependents Social Security Number</a:t>
            </a:r>
          </a:p>
          <a:p>
            <a:pPr marL="1257300" lvl="2" indent="-342900">
              <a:buAutoNum type="arabicPeriod"/>
            </a:pPr>
            <a:r>
              <a:rPr lang="en-US" sz="1400" dirty="0">
                <a:latin typeface="Bodoni MT" panose="02070603080606020203" pitchFamily="18" charset="0"/>
              </a:rPr>
              <a:t>If they do not have a social security number then provide a VISA (J1 or J2) or Proof of Citizenship</a:t>
            </a:r>
          </a:p>
          <a:p>
            <a:pPr marL="800100" lvl="1" indent="-342900">
              <a:buAutoNum type="arabicPeriod"/>
            </a:pPr>
            <a:r>
              <a:rPr lang="en-US" sz="1400" dirty="0">
                <a:latin typeface="Bodoni MT" panose="02070603080606020203" pitchFamily="18" charset="0"/>
              </a:rPr>
              <a:t>Your Date of Birth</a:t>
            </a:r>
          </a:p>
          <a:p>
            <a:pPr marL="800100" lvl="1" indent="-342900">
              <a:buAutoNum type="arabicPeriod"/>
            </a:pPr>
            <a:r>
              <a:rPr lang="en-US" sz="1400" dirty="0">
                <a:latin typeface="Bodoni MT" panose="02070603080606020203" pitchFamily="18" charset="0"/>
              </a:rPr>
              <a:t>Your Eligible Dependents Dates of Birth</a:t>
            </a:r>
          </a:p>
          <a:p>
            <a:pPr marL="800100" lvl="1" indent="-342900">
              <a:buAutoNum type="arabicPeriod"/>
            </a:pPr>
            <a:r>
              <a:rPr lang="en-US" sz="1400" dirty="0">
                <a:latin typeface="Bodoni MT" panose="02070603080606020203" pitchFamily="18" charset="0"/>
              </a:rPr>
              <a:t>Insurance Card for current insurance whether you are keeping the other insurance or not</a:t>
            </a:r>
          </a:p>
          <a:p>
            <a:pPr marL="800100" lvl="1" indent="-342900">
              <a:buAutoNum type="arabicPeriod"/>
            </a:pPr>
            <a:r>
              <a:rPr lang="en-US" sz="1400" dirty="0">
                <a:latin typeface="Bodoni MT" panose="02070603080606020203" pitchFamily="18" charset="0"/>
              </a:rPr>
              <a:t>Your Mailing Address</a:t>
            </a:r>
          </a:p>
          <a:p>
            <a:pPr marL="800100" lvl="1" indent="-342900">
              <a:buAutoNum type="arabicPeriod"/>
            </a:pPr>
            <a:r>
              <a:rPr lang="en-US" sz="1400" dirty="0">
                <a:latin typeface="Bodoni MT" panose="02070603080606020203" pitchFamily="18" charset="0"/>
              </a:rPr>
              <a:t>Marriage Certificate Copy - if the last names are different</a:t>
            </a:r>
          </a:p>
          <a:p>
            <a:pPr marL="1257300" lvl="2" indent="-342900">
              <a:buAutoNum type="arabicPeriod"/>
            </a:pPr>
            <a:endParaRPr lang="en-US" sz="1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Documents and Settings\Becky\Local Settings\Temporary Internet Files\Content.IE5\K1IF8HYF\MC900360516[1].wmf"/>
          <p:cNvPicPr>
            <a:picLocks noChangeAspect="1" noChangeArrowheads="1"/>
          </p:cNvPicPr>
          <p:nvPr/>
        </p:nvPicPr>
        <p:blipFill>
          <a:blip r:embed="rId2" cstate="print"/>
          <a:srcRect/>
          <a:stretch>
            <a:fillRect/>
          </a:stretch>
        </p:blipFill>
        <p:spPr bwMode="auto">
          <a:xfrm>
            <a:off x="0" y="0"/>
            <a:ext cx="1888236" cy="1161288"/>
          </a:xfrm>
          <a:prstGeom prst="rect">
            <a:avLst/>
          </a:prstGeom>
          <a:noFill/>
        </p:spPr>
      </p:pic>
      <p:sp>
        <p:nvSpPr>
          <p:cNvPr id="3" name="TextBox 2"/>
          <p:cNvSpPr txBox="1"/>
          <p:nvPr/>
        </p:nvSpPr>
        <p:spPr>
          <a:xfrm>
            <a:off x="381000" y="1524000"/>
            <a:ext cx="6096000" cy="6771084"/>
          </a:xfrm>
          <a:prstGeom prst="rect">
            <a:avLst/>
          </a:prstGeom>
          <a:noFill/>
          <a:ln cmpd="sng">
            <a:solidFill>
              <a:schemeClr val="accent2">
                <a:lumMod val="50000"/>
              </a:schemeClr>
            </a:solidFill>
          </a:ln>
        </p:spPr>
        <p:txBody>
          <a:bodyPr wrap="square" rtlCol="0">
            <a:spAutoFit/>
          </a:bodyPr>
          <a:lstStyle/>
          <a:p>
            <a:pPr marL="342900" indent="-342900">
              <a:buAutoNum type="alphaUcPeriod" startAt="17"/>
            </a:pPr>
            <a:r>
              <a:rPr lang="en-US" sz="1400" dirty="0">
                <a:latin typeface="Bodoni MT" panose="02070603080606020203" pitchFamily="18" charset="0"/>
              </a:rPr>
              <a:t>How much does it cost me to have health insurance benefits and vision benefits?</a:t>
            </a:r>
          </a:p>
          <a:p>
            <a:pPr marL="342900" indent="-342900">
              <a:buAutoNum type="alphaUcPeriod"/>
            </a:pPr>
            <a:r>
              <a:rPr lang="en-US" sz="1400" dirty="0">
                <a:latin typeface="Bodoni MT" panose="02070603080606020203" pitchFamily="18" charset="0"/>
              </a:rPr>
              <a:t>$0 (The institution pays 100% of the monthly premiums)</a:t>
            </a:r>
          </a:p>
          <a:p>
            <a:pPr marL="342900" indent="-342900">
              <a:buAutoNum type="alphaUcPeriod"/>
            </a:pPr>
            <a:endParaRPr lang="en-US" sz="1400" dirty="0">
              <a:latin typeface="Bodoni MT" panose="02070603080606020203" pitchFamily="18" charset="0"/>
            </a:endParaRPr>
          </a:p>
          <a:p>
            <a:pPr marL="342900" indent="-342900">
              <a:buAutoNum type="alphaUcPeriod" startAt="17"/>
            </a:pPr>
            <a:r>
              <a:rPr lang="en-US" sz="1400" dirty="0">
                <a:latin typeface="Bodoni MT" panose="02070603080606020203" pitchFamily="18" charset="0"/>
              </a:rPr>
              <a:t>How much does it cost me to have health insurance benefits and vision benefits for my eligible dependents?</a:t>
            </a:r>
          </a:p>
          <a:p>
            <a:pPr marL="342900" indent="-342900">
              <a:buAutoNum type="alphaUcPeriod"/>
            </a:pPr>
            <a:r>
              <a:rPr lang="en-US" sz="1400" dirty="0">
                <a:latin typeface="Bodoni MT" panose="02070603080606020203" pitchFamily="18" charset="0"/>
              </a:rPr>
              <a:t>$0 (The institution pays 100% of the monthly premiums)</a:t>
            </a:r>
          </a:p>
          <a:p>
            <a:pPr marL="342900" indent="-342900">
              <a:buAutoNum type="alphaUcPeriod"/>
            </a:pPr>
            <a:endParaRPr lang="en-US" sz="1400" dirty="0">
              <a:latin typeface="Bodoni MT" panose="02070603080606020203" pitchFamily="18" charset="0"/>
            </a:endParaRPr>
          </a:p>
          <a:p>
            <a:pPr marL="342900" indent="-342900">
              <a:buAutoNum type="alphaUcPeriod" startAt="17"/>
            </a:pPr>
            <a:r>
              <a:rPr lang="en-US" sz="1400" dirty="0">
                <a:latin typeface="Bodoni MT" panose="02070603080606020203" pitchFamily="18" charset="0"/>
              </a:rPr>
              <a:t>Who can I select coverage for?</a:t>
            </a:r>
          </a:p>
          <a:p>
            <a:pPr marL="342900" indent="-342900">
              <a:buAutoNum type="alphaUcPeriod"/>
            </a:pPr>
            <a:r>
              <a:rPr lang="en-US" sz="1400" dirty="0">
                <a:latin typeface="Bodoni MT" panose="02070603080606020203" pitchFamily="18" charset="0"/>
              </a:rPr>
              <a:t>Yourself, your legal spouse and your child(ren).  Eligible children include birth, adopted or step.</a:t>
            </a:r>
          </a:p>
          <a:p>
            <a:pPr marL="342900" indent="-342900">
              <a:buAutoNum type="alphaUcPeriod"/>
            </a:pPr>
            <a:endParaRPr lang="en-US" sz="1400" dirty="0">
              <a:latin typeface="Bodoni MT" panose="02070603080606020203" pitchFamily="18" charset="0"/>
            </a:endParaRPr>
          </a:p>
          <a:p>
            <a:pPr marL="342900" indent="-342900">
              <a:buAutoNum type="alphaUcPeriod" startAt="17"/>
            </a:pPr>
            <a:r>
              <a:rPr lang="en-US" sz="1400" dirty="0">
                <a:latin typeface="Bodoni MT" panose="02070603080606020203" pitchFamily="18" charset="0"/>
              </a:rPr>
              <a:t>My mom lives with me can I add her?</a:t>
            </a:r>
          </a:p>
          <a:p>
            <a:pPr marL="342900" indent="-342900">
              <a:buAutoNum type="alphaUcPeriod"/>
            </a:pPr>
            <a:r>
              <a:rPr lang="en-US" sz="1400" dirty="0">
                <a:latin typeface="Bodoni MT" panose="02070603080606020203" pitchFamily="18" charset="0"/>
              </a:rPr>
              <a:t>NO</a:t>
            </a:r>
          </a:p>
          <a:p>
            <a:pPr marL="342900" indent="-342900">
              <a:buAutoNum type="alphaUcPeriod"/>
            </a:pPr>
            <a:endParaRPr lang="en-US" sz="1400" dirty="0">
              <a:latin typeface="Bodoni MT" panose="02070603080606020203" pitchFamily="18" charset="0"/>
            </a:endParaRPr>
          </a:p>
          <a:p>
            <a:pPr marL="342900" indent="-342900">
              <a:buAutoNum type="alphaUcPeriod" startAt="17"/>
            </a:pPr>
            <a:r>
              <a:rPr lang="en-US" sz="1400" dirty="0">
                <a:latin typeface="Bodoni MT" panose="02070603080606020203" pitchFamily="18" charset="0"/>
              </a:rPr>
              <a:t>I am getting married soon, when can I add my spouse?</a:t>
            </a:r>
          </a:p>
          <a:p>
            <a:pPr marL="342900" indent="-342900">
              <a:buAutoNum type="alphaUcPeriod"/>
            </a:pPr>
            <a:r>
              <a:rPr lang="en-US" sz="1400" dirty="0">
                <a:latin typeface="Bodoni MT" panose="02070603080606020203" pitchFamily="18" charset="0"/>
              </a:rPr>
              <a:t>Within 30 days from the date you get married. Contact Human Resources. </a:t>
            </a:r>
          </a:p>
          <a:p>
            <a:pPr marL="342900" indent="-342900">
              <a:buAutoNum type="alphaUcPeriod"/>
            </a:pPr>
            <a:endParaRPr lang="en-US" sz="1400" dirty="0">
              <a:latin typeface="Bodoni MT" panose="02070603080606020203" pitchFamily="18" charset="0"/>
            </a:endParaRPr>
          </a:p>
          <a:p>
            <a:pPr marL="342900" indent="-342900">
              <a:buAutoNum type="alphaUcPeriod" startAt="17"/>
            </a:pPr>
            <a:r>
              <a:rPr lang="en-US" sz="1400" dirty="0">
                <a:latin typeface="Bodoni MT" panose="02070603080606020203" pitchFamily="18" charset="0"/>
              </a:rPr>
              <a:t>I and my spouse are going to have a baby, when can I add the baby?</a:t>
            </a:r>
          </a:p>
          <a:p>
            <a:pPr marL="342900" indent="-342900">
              <a:buAutoNum type="alphaUcPeriod"/>
            </a:pPr>
            <a:r>
              <a:rPr lang="en-US" sz="1400" dirty="0">
                <a:latin typeface="Bodoni MT" panose="02070603080606020203" pitchFamily="18" charset="0"/>
              </a:rPr>
              <a:t>Within 30 days from the date of birth or adoption. Contact Human Resources.</a:t>
            </a:r>
          </a:p>
          <a:p>
            <a:pPr marL="342900" indent="-342900">
              <a:buAutoNum type="alphaUcPeriod"/>
            </a:pPr>
            <a:endParaRPr lang="en-US" sz="1400" dirty="0">
              <a:latin typeface="Bodoni MT" panose="02070603080606020203" pitchFamily="18" charset="0"/>
            </a:endParaRPr>
          </a:p>
          <a:p>
            <a:pPr marL="342900" indent="-342900">
              <a:buAutoNum type="alphaUcPeriod" startAt="17"/>
            </a:pPr>
            <a:r>
              <a:rPr lang="en-US" sz="1400" dirty="0">
                <a:latin typeface="Bodoni MT" panose="02070603080606020203" pitchFamily="18" charset="0"/>
              </a:rPr>
              <a:t>Where do I find a list of the BCBS of Texas Providers?</a:t>
            </a:r>
          </a:p>
          <a:p>
            <a:pPr marL="342900" indent="-342900">
              <a:buAutoNum type="alphaUcPeriod"/>
            </a:pPr>
            <a:r>
              <a:rPr lang="en-US" sz="1400" dirty="0">
                <a:latin typeface="Bodoni MT" panose="02070603080606020203" pitchFamily="18" charset="0"/>
                <a:hlinkClick r:id="rId3"/>
              </a:rPr>
              <a:t>www.bcbstx.com</a:t>
            </a:r>
            <a:endParaRPr lang="en-US" sz="1400" dirty="0">
              <a:latin typeface="Bodoni MT" panose="02070603080606020203" pitchFamily="18" charset="0"/>
            </a:endParaRPr>
          </a:p>
          <a:p>
            <a:pPr marL="342900" indent="-342900">
              <a:buAutoNum type="alphaUcPeriod"/>
            </a:pPr>
            <a:endParaRPr lang="en-US" sz="1400" dirty="0">
              <a:latin typeface="Bodoni MT" panose="02070603080606020203" pitchFamily="18" charset="0"/>
            </a:endParaRPr>
          </a:p>
          <a:p>
            <a:pPr marL="342900" indent="-342900">
              <a:buAutoNum type="alphaUcPeriod" startAt="17"/>
            </a:pPr>
            <a:r>
              <a:rPr lang="en-US" sz="1400" dirty="0">
                <a:latin typeface="Bodoni MT" panose="02070603080606020203" pitchFamily="18" charset="0"/>
              </a:rPr>
              <a:t>Where do I find a list of Avesis (Vision) Providers?</a:t>
            </a:r>
          </a:p>
          <a:p>
            <a:pPr marL="342900" indent="-342900">
              <a:buAutoNum type="alphaUcPeriod"/>
            </a:pPr>
            <a:r>
              <a:rPr lang="en-US" sz="1400" dirty="0">
                <a:latin typeface="Bodoni MT" panose="02070603080606020203" pitchFamily="18" charset="0"/>
                <a:hlinkClick r:id="rId4"/>
              </a:rPr>
              <a:t>www.avesis.com</a:t>
            </a:r>
            <a:endParaRPr lang="en-US" sz="1400" dirty="0">
              <a:latin typeface="Bodoni MT" panose="02070603080606020203" pitchFamily="18" charset="0"/>
            </a:endParaRPr>
          </a:p>
          <a:p>
            <a:pPr marL="342900" indent="-342900">
              <a:buAutoNum type="alphaUcPeriod"/>
            </a:pPr>
            <a:endParaRPr lang="en-US" sz="1400" dirty="0">
              <a:latin typeface="Bodoni MT" panose="02070603080606020203" pitchFamily="18" charset="0"/>
            </a:endParaRPr>
          </a:p>
          <a:p>
            <a:pPr marL="342900" indent="-342900">
              <a:buAutoNum type="alphaUcPeriod" startAt="17"/>
            </a:pPr>
            <a:r>
              <a:rPr lang="en-US" sz="1400" dirty="0">
                <a:latin typeface="Bodoni MT" panose="02070603080606020203" pitchFamily="18" charset="0"/>
              </a:rPr>
              <a:t>Who do I contact if I have questions about an explanation of benefits I received after seeing a provider?</a:t>
            </a:r>
          </a:p>
          <a:p>
            <a:pPr marL="342900" indent="-342900"/>
            <a:r>
              <a:rPr lang="en-US" sz="1400" dirty="0">
                <a:latin typeface="Bodoni MT" panose="02070603080606020203" pitchFamily="18" charset="0"/>
              </a:rPr>
              <a:t>A.	Monica Loya with The Scioli Group (see contact sheet)</a:t>
            </a:r>
          </a:p>
        </p:txBody>
      </p:sp>
      <p:sp>
        <p:nvSpPr>
          <p:cNvPr id="4" name="Rectangle 3"/>
          <p:cNvSpPr/>
          <p:nvPr/>
        </p:nvSpPr>
        <p:spPr>
          <a:xfrm>
            <a:off x="2286000" y="791956"/>
            <a:ext cx="3866104" cy="369332"/>
          </a:xfrm>
          <a:prstGeom prst="rect">
            <a:avLst/>
          </a:prstGeom>
          <a:noFill/>
        </p:spPr>
        <p:style>
          <a:lnRef idx="2">
            <a:schemeClr val="accent2">
              <a:shade val="50000"/>
            </a:schemeClr>
          </a:lnRef>
          <a:fillRef idx="1">
            <a:schemeClr val="accent2"/>
          </a:fillRef>
          <a:effectRef idx="0">
            <a:schemeClr val="accent2"/>
          </a:effectRef>
          <a:fontRef idx="minor">
            <a:schemeClr val="lt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cap="none" spc="50" dirty="0">
                <a:ln w="11430"/>
                <a:gradFill>
                  <a:gsLst>
                    <a:gs pos="25000">
                      <a:schemeClr val="accent2">
                        <a:satMod val="155000"/>
                      </a:schemeClr>
                    </a:gs>
                    <a:gs pos="100000">
                      <a:schemeClr val="accent2">
                        <a:shade val="45000"/>
                        <a:satMod val="165000"/>
                      </a:schemeClr>
                    </a:gs>
                  </a:gsLst>
                  <a:lin ang="5400000"/>
                </a:gradFill>
                <a:latin typeface="Bodoni MT" panose="02070603080606020203" pitchFamily="18" charset="0"/>
              </a:rPr>
              <a:t>Question &amp; Answers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676400"/>
            <a:ext cx="5638800" cy="646331"/>
          </a:xfrm>
          <a:prstGeom prst="rect">
            <a:avLst/>
          </a:prstGeom>
        </p:spPr>
        <p:txBody>
          <a:bodyPr wrap="square">
            <a:spAutoFit/>
          </a:bodyPr>
          <a:lstStyle/>
          <a:p>
            <a:pPr algn="ctr"/>
            <a:r>
              <a:rPr lang="en-US" dirty="0">
                <a:latin typeface="Bodoni MT" panose="02070603080606020203" pitchFamily="18" charset="0"/>
              </a:rPr>
              <a:t>The following pages contain information about </a:t>
            </a:r>
          </a:p>
          <a:p>
            <a:pPr algn="ctr"/>
            <a:r>
              <a:rPr lang="en-US" dirty="0">
                <a:latin typeface="Bodoni MT" panose="02070603080606020203" pitchFamily="18" charset="0"/>
              </a:rPr>
              <a:t>your health benefits with BCBS.</a:t>
            </a:r>
          </a:p>
        </p:txBody>
      </p:sp>
      <p:sp>
        <p:nvSpPr>
          <p:cNvPr id="3" name="TextBox 2"/>
          <p:cNvSpPr txBox="1"/>
          <p:nvPr/>
        </p:nvSpPr>
        <p:spPr>
          <a:xfrm>
            <a:off x="762000" y="3562866"/>
            <a:ext cx="502920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a:latin typeface="Bodoni MT" panose="02070603080606020203" pitchFamily="18" charset="0"/>
              </a:rPr>
              <a:t>Health Benefits </a:t>
            </a:r>
          </a:p>
        </p:txBody>
      </p:sp>
    </p:spTree>
    <p:extLst>
      <p:ext uri="{BB962C8B-B14F-4D97-AF65-F5344CB8AC3E}">
        <p14:creationId xmlns:p14="http://schemas.microsoft.com/office/powerpoint/2010/main" val="11186686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 y="304800"/>
            <a:ext cx="5638800" cy="646331"/>
          </a:xfrm>
          <a:prstGeom prst="rect">
            <a:avLst/>
          </a:prstGeom>
          <a:ln>
            <a:solidFill>
              <a:srgbClr val="C0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dirty="0">
                <a:latin typeface="Bodoni MT" panose="02070603080606020203" pitchFamily="18" charset="0"/>
              </a:rPr>
              <a:t>The following are some definitions that will be helpful to you.</a:t>
            </a:r>
          </a:p>
        </p:txBody>
      </p:sp>
      <p:sp>
        <p:nvSpPr>
          <p:cNvPr id="5" name="TextBox 4"/>
          <p:cNvSpPr txBox="1"/>
          <p:nvPr/>
        </p:nvSpPr>
        <p:spPr>
          <a:xfrm>
            <a:off x="381000" y="1540078"/>
            <a:ext cx="2784231" cy="2031325"/>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US" b="1" dirty="0">
                <a:latin typeface="Bodoni MT" panose="02070603080606020203" pitchFamily="18" charset="0"/>
              </a:rPr>
              <a:t>Deductible:</a:t>
            </a:r>
            <a:r>
              <a:rPr lang="en-US" dirty="0">
                <a:latin typeface="Bodoni MT" panose="02070603080606020203" pitchFamily="18" charset="0"/>
              </a:rPr>
              <a:t> The amount of covered expenses that the insured must pay before a plan or insurance contract starts to reimburse for eligible expenses. </a:t>
            </a:r>
          </a:p>
          <a:p>
            <a:endParaRPr lang="en-US" dirty="0"/>
          </a:p>
        </p:txBody>
      </p:sp>
      <p:sp>
        <p:nvSpPr>
          <p:cNvPr id="6" name="TextBox 5"/>
          <p:cNvSpPr txBox="1"/>
          <p:nvPr/>
        </p:nvSpPr>
        <p:spPr>
          <a:xfrm>
            <a:off x="3810000" y="5533292"/>
            <a:ext cx="2590800" cy="1477328"/>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US" b="1" dirty="0">
                <a:latin typeface="Bodoni MT" panose="02070603080606020203" pitchFamily="18" charset="0"/>
              </a:rPr>
              <a:t>Out-of-Pocket Expenses:</a:t>
            </a:r>
            <a:r>
              <a:rPr lang="en-US" dirty="0">
                <a:latin typeface="Bodoni MT" panose="02070603080606020203" pitchFamily="18" charset="0"/>
              </a:rPr>
              <a:t> Those health care costs that must be borne by the insured. </a:t>
            </a:r>
          </a:p>
          <a:p>
            <a:endParaRPr lang="en-US" dirty="0"/>
          </a:p>
        </p:txBody>
      </p:sp>
      <p:sp>
        <p:nvSpPr>
          <p:cNvPr id="7" name="TextBox 6"/>
          <p:cNvSpPr txBox="1"/>
          <p:nvPr/>
        </p:nvSpPr>
        <p:spPr>
          <a:xfrm>
            <a:off x="586154" y="5533292"/>
            <a:ext cx="2438400" cy="1754326"/>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US" b="1" dirty="0">
                <a:latin typeface="Bodoni MT" panose="02070603080606020203" pitchFamily="18" charset="0"/>
              </a:rPr>
              <a:t>Out-of-Pocket Maximum:</a:t>
            </a:r>
            <a:r>
              <a:rPr lang="en-US" dirty="0">
                <a:latin typeface="Bodoni MT" panose="02070603080606020203" pitchFamily="18" charset="0"/>
              </a:rPr>
              <a:t> The maximum amount that an insured is required to pay under a plan or insurance contract.</a:t>
            </a:r>
          </a:p>
        </p:txBody>
      </p:sp>
      <p:sp>
        <p:nvSpPr>
          <p:cNvPr id="8" name="TextBox 7"/>
          <p:cNvSpPr txBox="1"/>
          <p:nvPr/>
        </p:nvSpPr>
        <p:spPr>
          <a:xfrm>
            <a:off x="3962400" y="1551801"/>
            <a:ext cx="2438400" cy="2308324"/>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r>
              <a:rPr lang="en-US" b="1" dirty="0">
                <a:latin typeface="Bodoni MT" panose="02070603080606020203" pitchFamily="18" charset="0"/>
              </a:rPr>
              <a:t>Co-payment:</a:t>
            </a:r>
            <a:r>
              <a:rPr lang="en-US" dirty="0">
                <a:latin typeface="Bodoni MT" panose="02070603080606020203" pitchFamily="18" charset="0"/>
              </a:rPr>
              <a:t> A small charge paid at the time a medical service is received. It does not accumulate towards a plan's deductible or out-of-pocket maximum.</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072" y="1676400"/>
            <a:ext cx="6907657" cy="5334000"/>
          </a:xfrm>
          <a:prstGeom prst="rect">
            <a:avLst/>
          </a:prstGeom>
        </p:spPr>
      </p:pic>
      <p:pic>
        <p:nvPicPr>
          <p:cNvPr id="3" name="Picture 2"/>
          <p:cNvPicPr>
            <a:picLocks noChangeAspect="1"/>
          </p:cNvPicPr>
          <p:nvPr/>
        </p:nvPicPr>
        <p:blipFill>
          <a:blip r:embed="rId3"/>
          <a:stretch>
            <a:fillRect/>
          </a:stretch>
        </p:blipFill>
        <p:spPr>
          <a:xfrm>
            <a:off x="2105025" y="457200"/>
            <a:ext cx="2647950" cy="866775"/>
          </a:xfrm>
          <a:prstGeom prst="rect">
            <a:avLst/>
          </a:prstGeom>
        </p:spPr>
      </p:pic>
    </p:spTree>
    <p:extLst>
      <p:ext uri="{BB962C8B-B14F-4D97-AF65-F5344CB8AC3E}">
        <p14:creationId xmlns:p14="http://schemas.microsoft.com/office/powerpoint/2010/main" val="2827871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544" y="1752600"/>
            <a:ext cx="6880544" cy="5334000"/>
          </a:xfrm>
          <a:prstGeom prst="rect">
            <a:avLst/>
          </a:prstGeom>
        </p:spPr>
      </p:pic>
      <p:pic>
        <p:nvPicPr>
          <p:cNvPr id="3" name="Picture 2"/>
          <p:cNvPicPr>
            <a:picLocks noChangeAspect="1"/>
          </p:cNvPicPr>
          <p:nvPr/>
        </p:nvPicPr>
        <p:blipFill>
          <a:blip r:embed="rId3"/>
          <a:stretch>
            <a:fillRect/>
          </a:stretch>
        </p:blipFill>
        <p:spPr>
          <a:xfrm>
            <a:off x="2093753" y="304800"/>
            <a:ext cx="2647950" cy="866775"/>
          </a:xfrm>
          <a:prstGeom prst="rect">
            <a:avLst/>
          </a:prstGeom>
        </p:spPr>
      </p:pic>
    </p:spTree>
    <p:extLst>
      <p:ext uri="{BB962C8B-B14F-4D97-AF65-F5344CB8AC3E}">
        <p14:creationId xmlns:p14="http://schemas.microsoft.com/office/powerpoint/2010/main" val="2937545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348" y="1676400"/>
            <a:ext cx="6907656" cy="5334000"/>
          </a:xfrm>
          <a:prstGeom prst="rect">
            <a:avLst/>
          </a:prstGeom>
        </p:spPr>
      </p:pic>
      <p:pic>
        <p:nvPicPr>
          <p:cNvPr id="3" name="Picture 2"/>
          <p:cNvPicPr>
            <a:picLocks noChangeAspect="1"/>
          </p:cNvPicPr>
          <p:nvPr/>
        </p:nvPicPr>
        <p:blipFill>
          <a:blip r:embed="rId3"/>
          <a:stretch>
            <a:fillRect/>
          </a:stretch>
        </p:blipFill>
        <p:spPr>
          <a:xfrm>
            <a:off x="2109505" y="228600"/>
            <a:ext cx="2647950" cy="866775"/>
          </a:xfrm>
          <a:prstGeom prst="rect">
            <a:avLst/>
          </a:prstGeom>
        </p:spPr>
      </p:pic>
    </p:spTree>
    <p:extLst>
      <p:ext uri="{BB962C8B-B14F-4D97-AF65-F5344CB8AC3E}">
        <p14:creationId xmlns:p14="http://schemas.microsoft.com/office/powerpoint/2010/main" val="29896682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621</TotalTime>
  <Words>1949</Words>
  <Application>Microsoft Office PowerPoint</Application>
  <PresentationFormat>On-screen Show (4:3)</PresentationFormat>
  <Paragraphs>309</Paragraphs>
  <Slides>18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Bodoni MT</vt:lpstr>
      <vt:lpstr>Calibri</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Becky Allaire</dc:creator>
  <cp:lastModifiedBy>Olexiuc, Edith</cp:lastModifiedBy>
  <cp:revision>38</cp:revision>
  <cp:lastPrinted>2013-11-22T14:04:27Z</cp:lastPrinted>
  <dcterms:created xsi:type="dcterms:W3CDTF">2011-05-11T18:45:12Z</dcterms:created>
  <dcterms:modified xsi:type="dcterms:W3CDTF">2017-10-09T22:22:23Z</dcterms:modified>
</cp:coreProperties>
</file>