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11176-2053-4DF0-93EE-0FF4FFB60721}" v="2" dt="2024-08-19T16:35:56.50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61"/>
    <p:restoredTop sz="94631"/>
  </p:normalViewPr>
  <p:slideViewPr>
    <p:cSldViewPr snapToGrid="0">
      <p:cViewPr varScale="1">
        <p:scale>
          <a:sx n="105" d="100"/>
          <a:sy n="105" d="100"/>
        </p:scale>
        <p:origin x="1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Denton" userId="704cdf6f-6300-48f2-82b4-987bef6910a4" providerId="ADAL" clId="{43811176-2053-4DF0-93EE-0FF4FFB60721}"/>
    <pc:docChg chg="modSld">
      <pc:chgData name="Stacy Denton" userId="704cdf6f-6300-48f2-82b4-987bef6910a4" providerId="ADAL" clId="{43811176-2053-4DF0-93EE-0FF4FFB60721}" dt="2024-08-19T16:32:07.595" v="0"/>
      <pc:docMkLst>
        <pc:docMk/>
      </pc:docMkLst>
      <pc:sldChg chg="modTransition">
        <pc:chgData name="Stacy Denton" userId="704cdf6f-6300-48f2-82b4-987bef6910a4" providerId="ADAL" clId="{43811176-2053-4DF0-93EE-0FF4FFB60721}" dt="2024-08-19T16:32:07.595" v="0"/>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438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1805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hyperlink" Target="http://www.bcbstx.com/" TargetMode="External"/><Relationship Id="rId4" Type="http://schemas.openxmlformats.org/officeDocument/2006/relationships/hyperlink" Target="mailto:Edward.vanwisse@tmait.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lide Number"/>
          <p:cNvSpPr txBox="1">
            <a:spLocks noGrp="1"/>
          </p:cNvSpPr>
          <p:nvPr>
            <p:ph type="sldNum" sz="quarter" idx="4294967295"/>
          </p:nvPr>
        </p:nvSpPr>
        <p:spPr>
          <a:xfrm>
            <a:off x="11169739" y="66074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US" smtClean="0"/>
              <a:t>1</a:t>
            </a:fld>
            <a:endParaRPr dirty="0"/>
          </a:p>
        </p:txBody>
      </p:sp>
      <p:pic>
        <p:nvPicPr>
          <p:cNvPr id="95" name="shutterstock_1712604730.jpeg" descr="shutterstock_1712604730.jpeg"/>
          <p:cNvPicPr>
            <a:picLocks noChangeAspect="1"/>
          </p:cNvPicPr>
          <p:nvPr/>
        </p:nvPicPr>
        <p:blipFill>
          <a:blip r:embed="rId4"/>
          <a:srcRect t="6887" b="30631"/>
          <a:stretch>
            <a:fillRect/>
          </a:stretch>
        </p:blipFill>
        <p:spPr>
          <a:xfrm>
            <a:off x="-2" y="61802"/>
            <a:ext cx="12192002" cy="2669354"/>
          </a:xfrm>
          <a:prstGeom prst="rect">
            <a:avLst/>
          </a:prstGeom>
          <a:ln w="12700">
            <a:miter lim="400000"/>
          </a:ln>
        </p:spPr>
      </p:pic>
      <p:grpSp>
        <p:nvGrpSpPr>
          <p:cNvPr id="99" name="Group"/>
          <p:cNvGrpSpPr/>
          <p:nvPr/>
        </p:nvGrpSpPr>
        <p:grpSpPr>
          <a:xfrm>
            <a:off x="-269863" y="2799595"/>
            <a:ext cx="12672676" cy="566128"/>
            <a:chOff x="0" y="0"/>
            <a:chExt cx="12672675" cy="566127"/>
          </a:xfrm>
        </p:grpSpPr>
        <p:sp>
          <p:nvSpPr>
            <p:cNvPr id="96" name="Rectangle"/>
            <p:cNvSpPr/>
            <p:nvPr/>
          </p:nvSpPr>
          <p:spPr>
            <a:xfrm>
              <a:off x="0" y="7873"/>
              <a:ext cx="6325942" cy="423586"/>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97" name="Rectangle"/>
            <p:cNvSpPr/>
            <p:nvPr/>
          </p:nvSpPr>
          <p:spPr>
            <a:xfrm>
              <a:off x="6339522" y="7873"/>
              <a:ext cx="6333154" cy="423586"/>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98" name="Star"/>
            <p:cNvSpPr/>
            <p:nvPr/>
          </p:nvSpPr>
          <p:spPr>
            <a:xfrm>
              <a:off x="6037512" y="0"/>
              <a:ext cx="595257" cy="566128"/>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sp>
        <p:nvSpPr>
          <p:cNvPr id="100" name="Rectangle 1"/>
          <p:cNvSpPr txBox="1"/>
          <p:nvPr/>
        </p:nvSpPr>
        <p:spPr>
          <a:xfrm>
            <a:off x="994664" y="4373421"/>
            <a:ext cx="10187724" cy="984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3100" b="1">
                <a:solidFill>
                  <a:srgbClr val="002D73"/>
                </a:solidFill>
                <a:latin typeface="+mj-lt"/>
                <a:ea typeface="+mj-ea"/>
                <a:cs typeface="+mj-cs"/>
                <a:sym typeface="Helvetica"/>
              </a:defRPr>
            </a:pPr>
            <a:r>
              <a:rPr dirty="0"/>
              <a:t>Welcome to TMAIT’s insurance program</a:t>
            </a:r>
            <a:br>
              <a:rPr dirty="0"/>
            </a:br>
            <a:r>
              <a:rPr dirty="0"/>
              <a:t>for residents and fellows.</a:t>
            </a:r>
          </a:p>
        </p:txBody>
      </p:sp>
      <p:pic>
        <p:nvPicPr>
          <p:cNvPr id="101" name="logo.png" descr="logo.png"/>
          <p:cNvPicPr>
            <a:picLocks noChangeAspect="1"/>
          </p:cNvPicPr>
          <p:nvPr/>
        </p:nvPicPr>
        <p:blipFill>
          <a:blip r:embed="rId5"/>
          <a:stretch>
            <a:fillRect/>
          </a:stretch>
        </p:blipFill>
        <p:spPr>
          <a:xfrm>
            <a:off x="4514850" y="5881477"/>
            <a:ext cx="2501900" cy="787402"/>
          </a:xfrm>
          <a:prstGeom prst="rect">
            <a:avLst/>
          </a:prstGeom>
          <a:ln w="12700">
            <a:miter lim="400000"/>
          </a:ln>
        </p:spPr>
      </p:pic>
      <p:sp>
        <p:nvSpPr>
          <p:cNvPr id="102" name="Slide Number Placeholder 2"/>
          <p:cNvSpPr txBox="1"/>
          <p:nvPr/>
        </p:nvSpPr>
        <p:spPr>
          <a:xfrm>
            <a:off x="11169738" y="6607490"/>
            <a:ext cx="184058" cy="26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lvl1pPr algn="r">
              <a:defRPr sz="1200">
                <a:solidFill>
                  <a:srgbClr val="888888"/>
                </a:solidFill>
              </a:defRPr>
            </a:lvl1pPr>
          </a:lstStyle>
          <a:p>
            <a:r>
              <a:rPr dirty="0"/>
              <a:t>1</a:t>
            </a:r>
          </a:p>
        </p:txBody>
      </p:sp>
      <p:sp>
        <p:nvSpPr>
          <p:cNvPr id="103" name="Rectangle 1"/>
          <p:cNvSpPr txBox="1"/>
          <p:nvPr/>
        </p:nvSpPr>
        <p:spPr>
          <a:xfrm>
            <a:off x="758919" y="3396427"/>
            <a:ext cx="10674162" cy="91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90000"/>
              </a:lnSpc>
              <a:defRPr sz="2800">
                <a:solidFill>
                  <a:srgbClr val="002D73"/>
                </a:solidFill>
                <a:latin typeface="+mj-lt"/>
                <a:ea typeface="+mj-ea"/>
                <a:cs typeface="+mj-cs"/>
                <a:sym typeface="Helvetica"/>
              </a:defRPr>
            </a:lvl1pPr>
          </a:lstStyle>
          <a:p>
            <a:r>
              <a:t>On behalf of the Texas Medical Association Insurance Trust (TMAIT) and Texas Tech University Health Sciences Center</a:t>
            </a:r>
          </a:p>
        </p:txBody>
      </p:sp>
      <p:pic>
        <p:nvPicPr>
          <p:cNvPr id="3" name="TMAIT_TT2023_1.mp3">
            <a:hlinkClick r:id="" action="ppaction://media"/>
            <a:extLst>
              <a:ext uri="{FF2B5EF4-FFF2-40B4-BE49-F238E27FC236}">
                <a16:creationId xmlns:a16="http://schemas.microsoft.com/office/drawing/2014/main" id="{172005AE-B971-9A4B-5A2A-F1775E917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4744" y="6137814"/>
            <a:ext cx="469676" cy="469676"/>
          </a:xfrm>
          <a:prstGeom prst="rect">
            <a:avLst/>
          </a:prstGeom>
        </p:spPr>
      </p:pic>
    </p:spTree>
  </p:cSld>
  <p:clrMapOvr>
    <a:masterClrMapping/>
  </p:clrMapOvr>
  <p:transition spd="med" advTm="105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p:cNvGrpSpPr/>
          <p:nvPr/>
        </p:nvGrpSpPr>
        <p:grpSpPr>
          <a:xfrm>
            <a:off x="533266" y="-29204"/>
            <a:ext cx="11894197" cy="1270466"/>
            <a:chOff x="0" y="0"/>
            <a:chExt cx="11894195" cy="1270464"/>
          </a:xfrm>
        </p:grpSpPr>
        <p:sp>
          <p:nvSpPr>
            <p:cNvPr id="226"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30" name="Group"/>
            <p:cNvGrpSpPr/>
            <p:nvPr/>
          </p:nvGrpSpPr>
          <p:grpSpPr>
            <a:xfrm>
              <a:off x="9910035" y="269428"/>
              <a:ext cx="1984161" cy="752334"/>
              <a:chOff x="0" y="0"/>
              <a:chExt cx="1984159" cy="752333"/>
            </a:xfrm>
          </p:grpSpPr>
          <p:sp>
            <p:nvSpPr>
              <p:cNvPr id="227"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8"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9"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32" name="TextBox 2"/>
          <p:cNvSpPr txBox="1"/>
          <p:nvPr/>
        </p:nvSpPr>
        <p:spPr>
          <a:xfrm>
            <a:off x="751170" y="221040"/>
            <a:ext cx="8533659" cy="61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90000"/>
              </a:lnSpc>
              <a:defRPr sz="3700">
                <a:solidFill>
                  <a:srgbClr val="FFFFFF"/>
                </a:solidFill>
                <a:latin typeface="Times New Roman"/>
                <a:ea typeface="Times New Roman"/>
                <a:cs typeface="Times New Roman"/>
                <a:sym typeface="Times New Roman"/>
              </a:defRPr>
            </a:lvl1pPr>
          </a:lstStyle>
          <a:p>
            <a:r>
              <a:t>Important benefit information for orientation</a:t>
            </a:r>
          </a:p>
        </p:txBody>
      </p:sp>
      <p:sp>
        <p:nvSpPr>
          <p:cNvPr id="233" name="Subtitle 1"/>
          <p:cNvSpPr txBox="1">
            <a:spLocks noGrp="1"/>
          </p:cNvSpPr>
          <p:nvPr>
            <p:ph type="subTitle" idx="1"/>
          </p:nvPr>
        </p:nvSpPr>
        <p:spPr>
          <a:xfrm>
            <a:off x="612261" y="1516183"/>
            <a:ext cx="10967478" cy="5117124"/>
          </a:xfrm>
          <a:prstGeom prst="rect">
            <a:avLst/>
          </a:prstGeom>
        </p:spPr>
        <p:txBody>
          <a:bodyPr/>
          <a:lstStyle/>
          <a:p>
            <a:pPr algn="l">
              <a:defRPr b="1" u="sng">
                <a:solidFill>
                  <a:srgbClr val="535353"/>
                </a:solidFill>
                <a:latin typeface="Times New Roman"/>
                <a:ea typeface="Times New Roman"/>
                <a:cs typeface="Times New Roman"/>
                <a:sym typeface="Times New Roman"/>
              </a:defRPr>
            </a:pPr>
            <a:r>
              <a:rPr dirty="0"/>
              <a:t>If you do not add at the time acquired:</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rPr dirty="0"/>
              <a:t>Children who are less than 5 years of age may be added to the dental plan at any time, and it will become effective the first of the month following receipt of the application.</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rPr dirty="0"/>
              <a:t>Children over 5 years of age not added within 31 days may NOT be enrolled in the dental plan until the next open enrollment.  The request to add should be submitted June 1 – June 30 for a </a:t>
            </a:r>
            <a:r>
              <a:rPr b="1" dirty="0"/>
              <a:t>July 1</a:t>
            </a:r>
            <a:r>
              <a:rPr b="1" baseline="30000" dirty="0"/>
              <a:t>st</a:t>
            </a:r>
            <a:r>
              <a:rPr b="1" dirty="0"/>
              <a:t> effective date</a:t>
            </a:r>
            <a:r>
              <a:rPr dirty="0"/>
              <a:t>.</a:t>
            </a:r>
          </a:p>
          <a:p>
            <a:pPr marL="342900" indent="-342900" algn="l">
              <a:buSzPct val="100000"/>
              <a:buFont typeface="Times New Roman"/>
              <a:buChar char="➢"/>
              <a:defRPr>
                <a:solidFill>
                  <a:srgbClr val="535353"/>
                </a:solidFill>
                <a:latin typeface="Times New Roman"/>
                <a:ea typeface="Times New Roman"/>
                <a:cs typeface="Times New Roman"/>
                <a:sym typeface="Times New Roman"/>
              </a:defRPr>
            </a:pPr>
            <a:r>
              <a:rPr dirty="0"/>
              <a:t>You may add an eligible child of any age to the life insurance policy at any time.</a:t>
            </a:r>
            <a:br>
              <a:rPr dirty="0"/>
            </a:br>
            <a:r>
              <a:rPr dirty="0"/>
              <a:t>The effective date would be the first of the month following receipt of the application.</a:t>
            </a:r>
          </a:p>
          <a:p>
            <a:pPr marL="342900" indent="-342900" algn="l">
              <a:buSzPct val="100000"/>
              <a:buFont typeface="Times New Roman"/>
              <a:buChar char="➢"/>
              <a:defRPr sz="400">
                <a:solidFill>
                  <a:srgbClr val="535353"/>
                </a:solidFill>
                <a:latin typeface="Times New Roman"/>
                <a:ea typeface="Times New Roman"/>
                <a:cs typeface="Times New Roman"/>
                <a:sym typeface="Times New Roman"/>
              </a:defRPr>
            </a:pPr>
            <a:endParaRPr dirty="0"/>
          </a:p>
          <a:p>
            <a:pPr algn="l">
              <a:defRPr sz="3200" b="1">
                <a:solidFill>
                  <a:srgbClr val="535353"/>
                </a:solidFill>
                <a:latin typeface="Times New Roman"/>
                <a:ea typeface="Times New Roman"/>
                <a:cs typeface="Times New Roman"/>
                <a:sym typeface="Times New Roman"/>
              </a:defRPr>
            </a:pPr>
            <a:r>
              <a:rPr dirty="0"/>
              <a:t>It is your responsibility to inform the GME/HR department of your new spouse and/or any newly acquired dependents.</a:t>
            </a:r>
          </a:p>
        </p:txBody>
      </p:sp>
      <p:sp>
        <p:nvSpPr>
          <p:cNvPr id="235" name="Date Placeholder 3"/>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36"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2" name="TMAIT_TT2024_10.mp3">
            <a:hlinkClick r:id="" action="ppaction://media"/>
            <a:extLst>
              <a:ext uri="{FF2B5EF4-FFF2-40B4-BE49-F238E27FC236}">
                <a16:creationId xmlns:a16="http://schemas.microsoft.com/office/drawing/2014/main" id="{B84B58F3-9EAE-BC06-BA6A-947BFED80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254" y="6283925"/>
            <a:ext cx="487404" cy="487404"/>
          </a:xfrm>
          <a:prstGeom prst="rect">
            <a:avLst/>
          </a:prstGeom>
        </p:spPr>
      </p:pic>
    </p:spTree>
  </p:cSld>
  <p:clrMapOvr>
    <a:masterClrMapping/>
  </p:clrMapOvr>
  <p:transition spd="med" advTm="469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p:cNvGrpSpPr/>
          <p:nvPr/>
        </p:nvGrpSpPr>
        <p:grpSpPr>
          <a:xfrm>
            <a:off x="533266" y="-29204"/>
            <a:ext cx="11894197" cy="1270466"/>
            <a:chOff x="0" y="0"/>
            <a:chExt cx="11894195" cy="1270464"/>
          </a:xfrm>
        </p:grpSpPr>
        <p:sp>
          <p:nvSpPr>
            <p:cNvPr id="238"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42" name="Group"/>
            <p:cNvGrpSpPr/>
            <p:nvPr/>
          </p:nvGrpSpPr>
          <p:grpSpPr>
            <a:xfrm>
              <a:off x="9910035" y="269428"/>
              <a:ext cx="1984161" cy="752334"/>
              <a:chOff x="0" y="0"/>
              <a:chExt cx="1984159" cy="752333"/>
            </a:xfrm>
          </p:grpSpPr>
          <p:sp>
            <p:nvSpPr>
              <p:cNvPr id="239"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40"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41"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44" name="Subtitle 1"/>
          <p:cNvSpPr txBox="1">
            <a:spLocks noGrp="1"/>
          </p:cNvSpPr>
          <p:nvPr>
            <p:ph type="subTitle" idx="1"/>
          </p:nvPr>
        </p:nvSpPr>
        <p:spPr>
          <a:xfrm>
            <a:off x="781859" y="1510692"/>
            <a:ext cx="10950431" cy="6649455"/>
          </a:xfrm>
          <a:prstGeom prst="rect">
            <a:avLst/>
          </a:prstGeom>
        </p:spPr>
        <p:txBody>
          <a:bodyPr>
            <a:normAutofit/>
          </a:bodyPr>
          <a:lstStyle/>
          <a:p>
            <a:pPr algn="l" defTabSz="187452">
              <a:lnSpc>
                <a:spcPct val="100000"/>
              </a:lnSpc>
              <a:spcBef>
                <a:spcPts val="400"/>
              </a:spcBef>
              <a:defRPr sz="2555">
                <a:latin typeface="Times New Roman"/>
                <a:ea typeface="Times New Roman"/>
                <a:cs typeface="Times New Roman"/>
                <a:sym typeface="Times New Roman"/>
              </a:defRPr>
            </a:pPr>
            <a:r>
              <a:rPr dirty="0"/>
              <a:t>Benefits you can keep, increase and add without proving insurability</a:t>
            </a:r>
            <a:br>
              <a:rPr dirty="0"/>
            </a:br>
            <a:r>
              <a:rPr dirty="0"/>
              <a:t>(medical exams) when you complete your residency. </a:t>
            </a:r>
            <a:endParaRPr lang="en-US" dirty="0"/>
          </a:p>
          <a:p>
            <a:pPr algn="l" defTabSz="187452">
              <a:lnSpc>
                <a:spcPct val="100000"/>
              </a:lnSpc>
              <a:spcBef>
                <a:spcPts val="400"/>
              </a:spcBef>
              <a:defRPr sz="2555">
                <a:latin typeface="Times New Roman"/>
                <a:ea typeface="Times New Roman"/>
                <a:cs typeface="Times New Roman"/>
                <a:sym typeface="Times New Roman"/>
              </a:defRPr>
            </a:pPr>
            <a:endParaRPr lang="en-US" sz="1100" dirty="0"/>
          </a:p>
          <a:p>
            <a:pPr algn="l" defTabSz="187452">
              <a:lnSpc>
                <a:spcPct val="100000"/>
              </a:lnSpc>
              <a:spcBef>
                <a:spcPts val="400"/>
              </a:spcBef>
              <a:defRPr sz="2186">
                <a:latin typeface="Times New Roman"/>
                <a:ea typeface="Times New Roman"/>
                <a:cs typeface="Times New Roman"/>
                <a:sym typeface="Times New Roman"/>
              </a:defRPr>
            </a:pPr>
            <a:r>
              <a:rPr dirty="0">
                <a:latin typeface="Zapf Dingbats"/>
                <a:ea typeface="Zapf Dingbats"/>
                <a:cs typeface="Zapf Dingbats"/>
                <a:sym typeface="Zapf Dingbats"/>
              </a:rPr>
              <a:t>➢ </a:t>
            </a:r>
            <a:r>
              <a:rPr dirty="0"/>
              <a:t>TMA Member </a:t>
            </a:r>
            <a:r>
              <a:rPr b="1" dirty="0">
                <a:latin typeface="Times"/>
                <a:ea typeface="Times"/>
                <a:cs typeface="Times"/>
                <a:sym typeface="Times"/>
              </a:rPr>
              <a:t>Long Term Disability </a:t>
            </a:r>
            <a:r>
              <a:rPr dirty="0"/>
              <a:t>Insurance</a:t>
            </a:r>
            <a:br>
              <a:rPr dirty="0"/>
            </a:br>
            <a:r>
              <a:rPr lang="en-US" dirty="0"/>
              <a:t>		</a:t>
            </a:r>
            <a:r>
              <a:rPr dirty="0"/>
              <a:t>$5,000 a month at no cost to you </a:t>
            </a:r>
            <a:r>
              <a:rPr lang="en-US" dirty="0"/>
              <a:t>for 12 months </a:t>
            </a:r>
            <a:r>
              <a:rPr dirty="0"/>
              <a:t>if you maintain TMA membership</a:t>
            </a:r>
            <a:r>
              <a:rPr lang="en-US" dirty="0"/>
              <a:t>.</a:t>
            </a:r>
            <a:br>
              <a:rPr dirty="0"/>
            </a:br>
            <a:r>
              <a:rPr lang="en-US" dirty="0"/>
              <a:t>		</a:t>
            </a:r>
            <a:r>
              <a:rPr dirty="0"/>
              <a:t>An option for an additional $5,000 Future Increase Option prior to age 45 as your salary </a:t>
            </a:r>
            <a:r>
              <a:rPr lang="en-US" dirty="0"/>
              <a:t>					</a:t>
            </a:r>
            <a:r>
              <a:rPr dirty="0"/>
              <a:t>increases.</a:t>
            </a:r>
            <a:endParaRPr lang="en-US" dirty="0"/>
          </a:p>
          <a:p>
            <a:pPr algn="l" defTabSz="187452">
              <a:lnSpc>
                <a:spcPct val="100000"/>
              </a:lnSpc>
              <a:spcBef>
                <a:spcPts val="400"/>
              </a:spcBef>
              <a:defRPr sz="2186">
                <a:latin typeface="Times New Roman"/>
                <a:ea typeface="Times New Roman"/>
                <a:cs typeface="Times New Roman"/>
                <a:sym typeface="Times New Roman"/>
              </a:defRPr>
            </a:pPr>
            <a:endParaRPr sz="1000" dirty="0">
              <a:latin typeface="Times"/>
              <a:ea typeface="Times"/>
              <a:cs typeface="Times"/>
              <a:sym typeface="Times"/>
            </a:endParaRPr>
          </a:p>
          <a:p>
            <a:pPr algn="l" defTabSz="187452">
              <a:lnSpc>
                <a:spcPct val="100000"/>
              </a:lnSpc>
              <a:spcBef>
                <a:spcPts val="400"/>
              </a:spcBef>
              <a:defRPr sz="2186">
                <a:latin typeface="Times New Roman"/>
                <a:ea typeface="Times New Roman"/>
                <a:cs typeface="Times New Roman"/>
                <a:sym typeface="Times New Roman"/>
              </a:defRPr>
            </a:pPr>
            <a:r>
              <a:rPr baseline="4573" dirty="0">
                <a:latin typeface="Zapf Dingbats"/>
                <a:ea typeface="Zapf Dingbats"/>
                <a:cs typeface="Zapf Dingbats"/>
                <a:sym typeface="Zapf Dingbats"/>
              </a:rPr>
              <a:t>➢ </a:t>
            </a:r>
            <a:r>
              <a:rPr dirty="0"/>
              <a:t>TMA Member </a:t>
            </a:r>
            <a:r>
              <a:rPr b="1" dirty="0">
                <a:latin typeface="Times"/>
                <a:ea typeface="Times"/>
                <a:cs typeface="Times"/>
                <a:sym typeface="Times"/>
              </a:rPr>
              <a:t>Term Life </a:t>
            </a:r>
            <a:r>
              <a:rPr dirty="0">
                <a:latin typeface="Times"/>
                <a:ea typeface="Times"/>
                <a:cs typeface="Times"/>
                <a:sym typeface="Times"/>
              </a:rPr>
              <a:t>Insurance</a:t>
            </a:r>
            <a:br>
              <a:rPr dirty="0">
                <a:latin typeface="Times"/>
                <a:ea typeface="Times"/>
                <a:cs typeface="Times"/>
                <a:sym typeface="Times"/>
              </a:rPr>
            </a:br>
            <a:r>
              <a:rPr lang="en-US" dirty="0">
                <a:latin typeface="Times"/>
                <a:ea typeface="Times"/>
                <a:cs typeface="Times"/>
                <a:sym typeface="Times"/>
              </a:rPr>
              <a:t>	</a:t>
            </a:r>
            <a:r>
              <a:rPr dirty="0"/>
              <a:t>$2</a:t>
            </a:r>
            <a:r>
              <a:rPr lang="en-US" dirty="0"/>
              <a:t>5</a:t>
            </a:r>
            <a:r>
              <a:rPr dirty="0"/>
              <a:t>0,000 </a:t>
            </a:r>
            <a:r>
              <a:rPr lang="en-US" dirty="0"/>
              <a:t>at no cost to you for 12 months if you maintain TMA membership.</a:t>
            </a:r>
            <a:br>
              <a:rPr lang="en-US" dirty="0"/>
            </a:br>
            <a:endParaRPr lang="en-US" dirty="0"/>
          </a:p>
          <a:p>
            <a:pPr algn="l" defTabSz="187452">
              <a:lnSpc>
                <a:spcPct val="100000"/>
              </a:lnSpc>
              <a:spcBef>
                <a:spcPts val="400"/>
              </a:spcBef>
              <a:defRPr sz="2186">
                <a:latin typeface="Times New Roman"/>
                <a:ea typeface="Times New Roman"/>
                <a:cs typeface="Times New Roman"/>
                <a:sym typeface="Times New Roman"/>
              </a:defRPr>
            </a:pPr>
            <a:r>
              <a:rPr dirty="0"/>
              <a:t> </a:t>
            </a:r>
            <a:r>
              <a:rPr baseline="4573" dirty="0">
                <a:latin typeface="Zapf Dingbats"/>
                <a:ea typeface="Zapf Dingbats"/>
                <a:cs typeface="Zapf Dingbats"/>
                <a:sym typeface="Zapf Dingbats"/>
              </a:rPr>
              <a:t>➢</a:t>
            </a:r>
            <a:r>
              <a:rPr dirty="0"/>
              <a:t>TMA Member </a:t>
            </a:r>
            <a:r>
              <a:rPr b="1" dirty="0">
                <a:latin typeface="Times"/>
                <a:ea typeface="Times"/>
                <a:cs typeface="Times"/>
                <a:sym typeface="Times"/>
              </a:rPr>
              <a:t>Business Overhead Expense </a:t>
            </a:r>
            <a:r>
              <a:rPr dirty="0"/>
              <a:t>Insurance </a:t>
            </a:r>
            <a:endParaRPr lang="en-US" dirty="0"/>
          </a:p>
          <a:p>
            <a:pPr algn="l" defTabSz="187452">
              <a:lnSpc>
                <a:spcPct val="100000"/>
              </a:lnSpc>
              <a:spcBef>
                <a:spcPts val="400"/>
              </a:spcBef>
              <a:defRPr sz="2186">
                <a:latin typeface="Times New Roman"/>
                <a:ea typeface="Times New Roman"/>
                <a:cs typeface="Times New Roman"/>
                <a:sym typeface="Times New Roman"/>
              </a:defRPr>
            </a:pPr>
            <a:r>
              <a:rPr lang="en-US" dirty="0"/>
              <a:t>	</a:t>
            </a:r>
            <a:r>
              <a:rPr dirty="0"/>
              <a:t>$5,000 monthly benefit</a:t>
            </a:r>
            <a:r>
              <a:rPr lang="en-US" dirty="0"/>
              <a:t>.</a:t>
            </a:r>
            <a:r>
              <a:rPr dirty="0"/>
              <a:t> </a:t>
            </a: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a:p>
            <a:pPr algn="l" defTabSz="374904">
              <a:spcBef>
                <a:spcPts val="400"/>
              </a:spcBef>
              <a:defRPr sz="1148">
                <a:latin typeface="Times New Roman"/>
                <a:ea typeface="Times New Roman"/>
                <a:cs typeface="Times New Roman"/>
                <a:sym typeface="Times New Roman"/>
              </a:defRPr>
            </a:pPr>
            <a:endParaRPr sz="492" dirty="0">
              <a:latin typeface="Times"/>
              <a:ea typeface="Times"/>
              <a:cs typeface="Times"/>
              <a:sym typeface="Times"/>
            </a:endParaRPr>
          </a:p>
        </p:txBody>
      </p:sp>
      <p:sp>
        <p:nvSpPr>
          <p:cNvPr id="245" name="TextBox 2"/>
          <p:cNvSpPr txBox="1"/>
          <p:nvPr/>
        </p:nvSpPr>
        <p:spPr>
          <a:xfrm>
            <a:off x="738475" y="227659"/>
            <a:ext cx="8868701" cy="629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80000"/>
              </a:lnSpc>
              <a:defRPr sz="38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47" name="Date Placeholder 3"/>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48"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4" name="TMAIT_TT2024_11.mp3">
            <a:hlinkClick r:id="" action="ppaction://media"/>
            <a:extLst>
              <a:ext uri="{FF2B5EF4-FFF2-40B4-BE49-F238E27FC236}">
                <a16:creationId xmlns:a16="http://schemas.microsoft.com/office/drawing/2014/main" id="{77550158-4954-AC9D-E3E2-55169683F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7493" y="6181099"/>
            <a:ext cx="492432" cy="492432"/>
          </a:xfrm>
          <a:prstGeom prst="rect">
            <a:avLst/>
          </a:prstGeom>
        </p:spPr>
      </p:pic>
    </p:spTree>
  </p:cSld>
  <p:clrMapOvr>
    <a:masterClrMapping/>
  </p:clrMapOvr>
  <p:transition spd="med" advTm="501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p:cNvGrpSpPr/>
          <p:nvPr/>
        </p:nvGrpSpPr>
        <p:grpSpPr>
          <a:xfrm>
            <a:off x="533266" y="-29204"/>
            <a:ext cx="11894197" cy="1270466"/>
            <a:chOff x="0" y="0"/>
            <a:chExt cx="11894195" cy="1270464"/>
          </a:xfrm>
        </p:grpSpPr>
        <p:sp>
          <p:nvSpPr>
            <p:cNvPr id="250"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54" name="Group"/>
            <p:cNvGrpSpPr/>
            <p:nvPr/>
          </p:nvGrpSpPr>
          <p:grpSpPr>
            <a:xfrm>
              <a:off x="9910035" y="269428"/>
              <a:ext cx="1984161" cy="752334"/>
              <a:chOff x="0" y="0"/>
              <a:chExt cx="1984159" cy="752333"/>
            </a:xfrm>
          </p:grpSpPr>
          <p:sp>
            <p:nvSpPr>
              <p:cNvPr id="251"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52"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53"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56" name="Subtitle 1"/>
          <p:cNvSpPr txBox="1">
            <a:spLocks noGrp="1"/>
          </p:cNvSpPr>
          <p:nvPr>
            <p:ph type="subTitle" idx="1"/>
          </p:nvPr>
        </p:nvSpPr>
        <p:spPr>
          <a:xfrm>
            <a:off x="620784" y="1494689"/>
            <a:ext cx="10967478" cy="5240220"/>
          </a:xfrm>
          <a:prstGeom prst="rect">
            <a:avLst/>
          </a:prstGeom>
        </p:spPr>
        <p:txBody>
          <a:bodyPr/>
          <a:lstStyle/>
          <a:p>
            <a:pPr marL="457200" indent="-457200" algn="l">
              <a:buSzPct val="100000"/>
              <a:buFont typeface="Times New Roman"/>
              <a:buChar char="➢"/>
              <a:defRPr sz="2500">
                <a:latin typeface="Times New Roman"/>
                <a:ea typeface="Times New Roman"/>
                <a:cs typeface="Times New Roman"/>
                <a:sym typeface="Times New Roman"/>
              </a:defRPr>
            </a:pPr>
            <a:r>
              <a:rPr dirty="0"/>
              <a:t>If you need help securing an individual health insurance plan for you and/or your dependents</a:t>
            </a:r>
            <a:r>
              <a:rPr lang="en-US" dirty="0"/>
              <a:t> when you graduate, </a:t>
            </a:r>
            <a:r>
              <a:rPr dirty="0"/>
              <a:t>please contact our office. </a:t>
            </a:r>
            <a:endParaRPr lang="en-US" dirty="0"/>
          </a:p>
          <a:p>
            <a:pPr marL="457200" indent="-457200" algn="l">
              <a:buSzPct val="100000"/>
              <a:buFont typeface="Times New Roman"/>
              <a:buChar char="➢"/>
              <a:defRPr sz="2500">
                <a:latin typeface="Times New Roman"/>
                <a:ea typeface="Times New Roman"/>
                <a:cs typeface="Times New Roman"/>
                <a:sym typeface="Times New Roman"/>
              </a:defRPr>
            </a:pPr>
            <a:r>
              <a:rPr dirty="0"/>
              <a:t>Your loss of the Texas Tech group coverage qualifies you for a Special Enrollment Period</a:t>
            </a:r>
            <a:r>
              <a:rPr lang="en-US" dirty="0"/>
              <a:t>.</a:t>
            </a:r>
            <a:r>
              <a:rPr dirty="0"/>
              <a:t>  You have 60 days from the qualifying event to exercise your right to enroll in a new </a:t>
            </a:r>
            <a:r>
              <a:rPr lang="en-US" dirty="0"/>
              <a:t>individual ACA plan</a:t>
            </a:r>
            <a:r>
              <a:rPr dirty="0"/>
              <a:t>.  TMAIT can help you review your options.</a:t>
            </a:r>
            <a:endParaRPr sz="2200" dirty="0"/>
          </a:p>
          <a:p>
            <a:pPr marL="457200" indent="-457200" algn="l">
              <a:buSzPct val="100000"/>
              <a:buFont typeface="Times New Roman"/>
              <a:buChar char="➢"/>
              <a:defRPr sz="2500">
                <a:latin typeface="Times New Roman"/>
                <a:ea typeface="Times New Roman"/>
                <a:cs typeface="Times New Roman"/>
                <a:sym typeface="Times New Roman"/>
              </a:defRPr>
            </a:pPr>
            <a:r>
              <a:rPr dirty="0"/>
              <a:t>To make sure you are able to secure coverage and guarantee you do not have a period of time without medical coverage, it is best to consider your options and enroll in a new plan 30 days before your current coverage expires.</a:t>
            </a:r>
            <a:endParaRPr sz="2200" dirty="0"/>
          </a:p>
          <a:p>
            <a:pPr marL="457200" indent="-457200" algn="l">
              <a:buSzPct val="100000"/>
              <a:buFont typeface="Times New Roman"/>
              <a:buChar char="➢"/>
              <a:defRPr sz="2500">
                <a:latin typeface="Times New Roman"/>
                <a:ea typeface="Times New Roman"/>
                <a:cs typeface="Times New Roman"/>
                <a:sym typeface="Times New Roman"/>
              </a:defRPr>
            </a:pPr>
            <a:r>
              <a:rPr dirty="0"/>
              <a:t>We can also help you apply for a Short</a:t>
            </a:r>
            <a:r>
              <a:rPr lang="en-US" dirty="0"/>
              <a:t>-</a:t>
            </a:r>
            <a:r>
              <a:rPr dirty="0"/>
              <a:t>Term Medical plan if you only need coverage for a short period of time between employment.</a:t>
            </a:r>
          </a:p>
        </p:txBody>
      </p:sp>
      <p:sp>
        <p:nvSpPr>
          <p:cNvPr id="257" name="TextBox 2"/>
          <p:cNvSpPr txBox="1"/>
          <p:nvPr/>
        </p:nvSpPr>
        <p:spPr>
          <a:xfrm>
            <a:off x="801970" y="177512"/>
            <a:ext cx="9329995" cy="66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58" name="TextBox 5"/>
          <p:cNvSpPr txBox="1"/>
          <p:nvPr/>
        </p:nvSpPr>
        <p:spPr>
          <a:xfrm>
            <a:off x="768103" y="754548"/>
            <a:ext cx="9889102" cy="482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Medical Insurance</a:t>
            </a:r>
          </a:p>
        </p:txBody>
      </p:sp>
      <p:sp>
        <p:nvSpPr>
          <p:cNvPr id="260" name="Date Placeholder 3"/>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61" name="Slide Number Placeholder 7"/>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pic>
        <p:nvPicPr>
          <p:cNvPr id="2" name="TMAIT_TT2024_12.mp3">
            <a:hlinkClick r:id="" action="ppaction://media"/>
            <a:extLst>
              <a:ext uri="{FF2B5EF4-FFF2-40B4-BE49-F238E27FC236}">
                <a16:creationId xmlns:a16="http://schemas.microsoft.com/office/drawing/2014/main" id="{9BD0792D-E9D2-C70A-F1B3-24D1FC77E5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7956" y="6298679"/>
            <a:ext cx="480464" cy="480464"/>
          </a:xfrm>
          <a:prstGeom prst="rect">
            <a:avLst/>
          </a:prstGeom>
        </p:spPr>
      </p:pic>
    </p:spTree>
  </p:cSld>
  <p:clrMapOvr>
    <a:masterClrMapping/>
  </p:clrMapOvr>
  <p:transition spd="med" advTm="454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 name="Group"/>
          <p:cNvGrpSpPr/>
          <p:nvPr/>
        </p:nvGrpSpPr>
        <p:grpSpPr>
          <a:xfrm>
            <a:off x="533266" y="-29204"/>
            <a:ext cx="11894197" cy="1270466"/>
            <a:chOff x="0" y="0"/>
            <a:chExt cx="11894195" cy="1270464"/>
          </a:xfrm>
        </p:grpSpPr>
        <p:sp>
          <p:nvSpPr>
            <p:cNvPr id="263"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67" name="Group"/>
            <p:cNvGrpSpPr/>
            <p:nvPr/>
          </p:nvGrpSpPr>
          <p:grpSpPr>
            <a:xfrm>
              <a:off x="9910035" y="269428"/>
              <a:ext cx="1984161" cy="752334"/>
              <a:chOff x="0" y="0"/>
              <a:chExt cx="1984159" cy="752333"/>
            </a:xfrm>
          </p:grpSpPr>
          <p:sp>
            <p:nvSpPr>
              <p:cNvPr id="264"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65"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66"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69" name="Subtitle 1"/>
          <p:cNvSpPr txBox="1">
            <a:spLocks noGrp="1"/>
          </p:cNvSpPr>
          <p:nvPr>
            <p:ph type="subTitle" idx="1"/>
          </p:nvPr>
        </p:nvSpPr>
        <p:spPr>
          <a:xfrm>
            <a:off x="620784" y="1494689"/>
            <a:ext cx="10967478" cy="5240220"/>
          </a:xfrm>
          <a:prstGeom prst="rect">
            <a:avLst/>
          </a:prstGeom>
        </p:spPr>
        <p:txBody>
          <a:bodyPr/>
          <a:lstStyle/>
          <a:p>
            <a:pPr algn="l">
              <a:defRPr sz="2800">
                <a:latin typeface="Times New Roman"/>
                <a:ea typeface="Times New Roman"/>
                <a:cs typeface="Times New Roman"/>
                <a:sym typeface="Times New Roman"/>
              </a:defRPr>
            </a:pPr>
            <a:r>
              <a:t>Our focus is to help protect what’s important- your health, family, and assets – at every stage of your life, from this residency program all the way to retirement. Generations of Texas physicians have relied on TMAIT.</a:t>
            </a:r>
          </a:p>
          <a:p>
            <a:pPr algn="l">
              <a:defRPr sz="2800">
                <a:latin typeface="Times New Roman"/>
                <a:ea typeface="Times New Roman"/>
                <a:cs typeface="Times New Roman"/>
                <a:sym typeface="Times New Roman"/>
              </a:defRPr>
            </a:pPr>
            <a:r>
              <a:t>In addition to the previously mentioned coverage, we can you assist with:</a:t>
            </a:r>
          </a:p>
          <a:p>
            <a:pPr marL="457200" indent="-457200" algn="l">
              <a:buSzPct val="100000"/>
              <a:buFont typeface="Times New Roman"/>
              <a:buChar char="➢"/>
              <a:defRPr sz="2800">
                <a:latin typeface="Times New Roman"/>
                <a:ea typeface="Times New Roman"/>
                <a:cs typeface="Times New Roman"/>
                <a:sym typeface="Times New Roman"/>
              </a:defRPr>
            </a:pPr>
            <a:r>
              <a:t>Auto, Homeowners, and Renters Insurance</a:t>
            </a:r>
          </a:p>
          <a:p>
            <a:pPr marL="457200" indent="-457200" algn="l">
              <a:buSzPct val="100000"/>
              <a:buFont typeface="Times New Roman"/>
              <a:buChar char="➢"/>
              <a:defRPr sz="2800">
                <a:latin typeface="Times New Roman"/>
                <a:ea typeface="Times New Roman"/>
                <a:cs typeface="Times New Roman"/>
                <a:sym typeface="Times New Roman"/>
              </a:defRPr>
            </a:pPr>
            <a:r>
              <a:t>Umbrella Liability Insurance</a:t>
            </a:r>
          </a:p>
          <a:p>
            <a:pPr marL="457200" indent="-457200" algn="l">
              <a:buSzPct val="100000"/>
              <a:buFont typeface="Times New Roman"/>
              <a:buChar char="➢"/>
              <a:defRPr sz="2800">
                <a:latin typeface="Times New Roman"/>
                <a:ea typeface="Times New Roman"/>
                <a:cs typeface="Times New Roman"/>
                <a:sym typeface="Times New Roman"/>
              </a:defRPr>
            </a:pPr>
            <a:r>
              <a:t>AD&amp;D Insurance</a:t>
            </a:r>
          </a:p>
          <a:p>
            <a:pPr marL="457200" indent="-457200" algn="l">
              <a:buSzPct val="100000"/>
              <a:buFont typeface="Times New Roman"/>
              <a:buChar char="➢"/>
              <a:defRPr sz="2800">
                <a:latin typeface="Times New Roman"/>
                <a:ea typeface="Times New Roman"/>
                <a:cs typeface="Times New Roman"/>
                <a:sym typeface="Times New Roman"/>
              </a:defRPr>
            </a:pPr>
            <a:r>
              <a:t>Hospital Indemnity Insurance</a:t>
            </a:r>
          </a:p>
          <a:p>
            <a:pPr marL="457200" indent="-457200" algn="l">
              <a:buSzPct val="100000"/>
              <a:buFont typeface="Times New Roman"/>
              <a:buChar char="➢"/>
              <a:defRPr sz="2800">
                <a:latin typeface="Times New Roman"/>
                <a:ea typeface="Times New Roman"/>
                <a:cs typeface="Times New Roman"/>
                <a:sym typeface="Times New Roman"/>
              </a:defRPr>
            </a:pPr>
            <a:r>
              <a:t>Group Employer Benefits</a:t>
            </a:r>
          </a:p>
          <a:p>
            <a:pPr marL="457200" indent="-457200" algn="l">
              <a:buSzPct val="100000"/>
              <a:buFont typeface="Times New Roman"/>
              <a:buChar char="➢"/>
              <a:defRPr sz="2800">
                <a:latin typeface="Times New Roman"/>
                <a:ea typeface="Times New Roman"/>
                <a:cs typeface="Times New Roman"/>
                <a:sym typeface="Times New Roman"/>
              </a:defRPr>
            </a:pPr>
            <a:r>
              <a:t>Critical Illness Insurance</a:t>
            </a:r>
          </a:p>
        </p:txBody>
      </p:sp>
      <p:sp>
        <p:nvSpPr>
          <p:cNvPr id="270" name="TextBox 2"/>
          <p:cNvSpPr txBox="1"/>
          <p:nvPr/>
        </p:nvSpPr>
        <p:spPr>
          <a:xfrm>
            <a:off x="801970" y="181745"/>
            <a:ext cx="9329995"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A program with value throughout your career</a:t>
            </a:r>
          </a:p>
        </p:txBody>
      </p:sp>
      <p:sp>
        <p:nvSpPr>
          <p:cNvPr id="271" name="TextBox 5"/>
          <p:cNvSpPr txBox="1"/>
          <p:nvPr/>
        </p:nvSpPr>
        <p:spPr>
          <a:xfrm>
            <a:off x="785037" y="699514"/>
            <a:ext cx="9889102"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Additional Coverage Offered</a:t>
            </a:r>
          </a:p>
        </p:txBody>
      </p:sp>
      <p:sp>
        <p:nvSpPr>
          <p:cNvPr id="273" name="Date Placeholder 3"/>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74" name="Slide Number Placeholder 6"/>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pic>
        <p:nvPicPr>
          <p:cNvPr id="2" name="TMAIT_TT2024_13.mp3">
            <a:hlinkClick r:id="" action="ppaction://media"/>
            <a:extLst>
              <a:ext uri="{FF2B5EF4-FFF2-40B4-BE49-F238E27FC236}">
                <a16:creationId xmlns:a16="http://schemas.microsoft.com/office/drawing/2014/main" id="{C3E77BE9-8F55-5C94-B141-3802A93F1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6717" y="6290133"/>
            <a:ext cx="497555" cy="497555"/>
          </a:xfrm>
          <a:prstGeom prst="rect">
            <a:avLst/>
          </a:prstGeom>
        </p:spPr>
      </p:pic>
    </p:spTree>
  </p:cSld>
  <p:clrMapOvr>
    <a:masterClrMapping/>
  </p:clrMapOvr>
  <p:transition spd="med" advTm="3384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1" name="Group"/>
          <p:cNvGrpSpPr/>
          <p:nvPr/>
        </p:nvGrpSpPr>
        <p:grpSpPr>
          <a:xfrm>
            <a:off x="533266" y="-29204"/>
            <a:ext cx="11894197" cy="1270466"/>
            <a:chOff x="0" y="0"/>
            <a:chExt cx="11894195" cy="1270464"/>
          </a:xfrm>
        </p:grpSpPr>
        <p:sp>
          <p:nvSpPr>
            <p:cNvPr id="276"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80" name="Group"/>
            <p:cNvGrpSpPr/>
            <p:nvPr/>
          </p:nvGrpSpPr>
          <p:grpSpPr>
            <a:xfrm>
              <a:off x="9910035" y="269428"/>
              <a:ext cx="1984161" cy="752334"/>
              <a:chOff x="0" y="0"/>
              <a:chExt cx="1984159" cy="752333"/>
            </a:xfrm>
          </p:grpSpPr>
          <p:sp>
            <p:nvSpPr>
              <p:cNvPr id="277"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78"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79"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82" name="TextBox 2"/>
          <p:cNvSpPr txBox="1"/>
          <p:nvPr/>
        </p:nvSpPr>
        <p:spPr>
          <a:xfrm>
            <a:off x="691905" y="187471"/>
            <a:ext cx="4209562" cy="66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Contact information</a:t>
            </a:r>
          </a:p>
        </p:txBody>
      </p:sp>
      <p:sp>
        <p:nvSpPr>
          <p:cNvPr id="283" name="TextBox 7"/>
          <p:cNvSpPr txBox="1"/>
          <p:nvPr/>
        </p:nvSpPr>
        <p:spPr>
          <a:xfrm>
            <a:off x="666504" y="1501909"/>
            <a:ext cx="10432027" cy="4616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b="1">
                <a:latin typeface="Times New Roman"/>
                <a:ea typeface="Times New Roman"/>
                <a:cs typeface="Times New Roman"/>
                <a:sym typeface="Times New Roman"/>
              </a:defRPr>
            </a:pPr>
            <a:r>
              <a:rPr dirty="0"/>
              <a:t>Edward </a:t>
            </a:r>
            <a:r>
              <a:rPr dirty="0" err="1"/>
              <a:t>VanWisse</a:t>
            </a:r>
            <a:endParaRPr dirty="0"/>
          </a:p>
          <a:p>
            <a:pPr>
              <a:defRPr sz="1600">
                <a:latin typeface="Times New Roman"/>
                <a:ea typeface="Times New Roman"/>
                <a:cs typeface="Times New Roman"/>
                <a:sym typeface="Times New Roman"/>
              </a:defRPr>
            </a:pPr>
            <a:r>
              <a:rPr dirty="0"/>
              <a:t>TMA Insurance Trust Resident Coordinator</a:t>
            </a:r>
          </a:p>
          <a:p>
            <a:pPr>
              <a:defRPr sz="1600">
                <a:latin typeface="Times New Roman"/>
                <a:ea typeface="Times New Roman"/>
                <a:cs typeface="Times New Roman"/>
                <a:sym typeface="Times New Roman"/>
              </a:defRPr>
            </a:pPr>
            <a:r>
              <a:rPr dirty="0"/>
              <a:t>&amp; Insurance Advisor</a:t>
            </a:r>
          </a:p>
          <a:p>
            <a:pPr>
              <a:defRPr sz="1600">
                <a:latin typeface="Times New Roman"/>
                <a:ea typeface="Times New Roman"/>
                <a:cs typeface="Times New Roman"/>
                <a:sym typeface="Times New Roman"/>
              </a:defRPr>
            </a:pPr>
            <a:endParaRPr dirty="0"/>
          </a:p>
          <a:p>
            <a:pPr>
              <a:defRPr sz="1600" u="sng">
                <a:solidFill>
                  <a:srgbClr val="0563C1"/>
                </a:solidFill>
                <a:uFill>
                  <a:solidFill>
                    <a:srgbClr val="0563C1"/>
                  </a:solidFill>
                </a:uFill>
                <a:latin typeface="Times New Roman"/>
                <a:ea typeface="Times New Roman"/>
                <a:cs typeface="Times New Roman"/>
                <a:sym typeface="Times New Roman"/>
              </a:defRPr>
            </a:pPr>
            <a:r>
              <a:rPr dirty="0">
                <a:solidFill>
                  <a:srgbClr val="0000FF"/>
                </a:solidFill>
                <a:uFill>
                  <a:solidFill>
                    <a:srgbClr val="0000FF"/>
                  </a:solidFill>
                </a:uFill>
                <a:hlinkClick r:id="rId4"/>
              </a:rPr>
              <a:t>Edward.vanwisse@tmait.org</a:t>
            </a:r>
            <a:r>
              <a:rPr u="none" dirty="0">
                <a:solidFill>
                  <a:srgbClr val="000000"/>
                </a:solidFill>
                <a:uFillTx/>
              </a:rPr>
              <a:t> </a:t>
            </a:r>
          </a:p>
          <a:p>
            <a:pPr>
              <a:defRPr sz="1600">
                <a:latin typeface="Times New Roman"/>
                <a:ea typeface="Times New Roman"/>
                <a:cs typeface="Times New Roman"/>
                <a:sym typeface="Times New Roman"/>
              </a:defRPr>
            </a:pPr>
            <a:r>
              <a:rPr dirty="0"/>
              <a:t>800.880.8181 ext. 1729</a:t>
            </a:r>
          </a:p>
          <a:p>
            <a:pPr>
              <a:defRPr sz="1600">
                <a:latin typeface="Times New Roman"/>
                <a:ea typeface="Times New Roman"/>
                <a:cs typeface="Times New Roman"/>
                <a:sym typeface="Times New Roman"/>
              </a:defRPr>
            </a:pPr>
            <a:r>
              <a:rPr dirty="0"/>
              <a:t>512.370-1799  Fax</a:t>
            </a:r>
          </a:p>
          <a:p>
            <a:pPr>
              <a:defRPr sz="1600">
                <a:latin typeface="Times New Roman"/>
                <a:ea typeface="Times New Roman"/>
                <a:cs typeface="Times New Roman"/>
                <a:sym typeface="Times New Roman"/>
              </a:defRPr>
            </a:pPr>
            <a:r>
              <a:rPr dirty="0"/>
              <a:t>512.370.1729 direct line</a:t>
            </a:r>
          </a:p>
          <a:p>
            <a:pPr>
              <a:defRPr sz="1600">
                <a:latin typeface="Times New Roman"/>
                <a:ea typeface="Times New Roman"/>
                <a:cs typeface="Times New Roman"/>
                <a:sym typeface="Times New Roman"/>
              </a:defRPr>
            </a:pPr>
            <a:endParaRPr dirty="0"/>
          </a:p>
          <a:p>
            <a:pPr>
              <a:defRPr sz="1600">
                <a:latin typeface="Times New Roman"/>
                <a:ea typeface="Times New Roman"/>
                <a:cs typeface="Times New Roman"/>
                <a:sym typeface="Times New Roman"/>
              </a:defRPr>
            </a:pPr>
            <a:r>
              <a:rPr dirty="0"/>
              <a:t>Please contact Edward if you have any issues or questions regarding your dental, disability, or life insurance benefits. You may request replacement dental ID cards, report address changes, or request beneficiary change forms</a:t>
            </a:r>
            <a:r>
              <a:rPr sz="1200" dirty="0"/>
              <a:t>.</a:t>
            </a:r>
          </a:p>
          <a:p>
            <a:pPr>
              <a:defRPr sz="1200">
                <a:latin typeface="Times New Roman"/>
                <a:ea typeface="Times New Roman"/>
                <a:cs typeface="Times New Roman"/>
                <a:sym typeface="Times New Roman"/>
              </a:defRPr>
            </a:pPr>
            <a:endParaRPr sz="1200" dirty="0"/>
          </a:p>
          <a:p>
            <a:pPr>
              <a:defRPr sz="1600" b="1">
                <a:latin typeface="Times New Roman"/>
                <a:ea typeface="Times New Roman"/>
                <a:cs typeface="Times New Roman"/>
                <a:sym typeface="Times New Roman"/>
              </a:defRPr>
            </a:pPr>
            <a:r>
              <a:rPr dirty="0"/>
              <a:t>BlueCross BlueShield of Texas – </a:t>
            </a:r>
            <a:r>
              <a:rPr u="sng" dirty="0">
                <a:solidFill>
                  <a:srgbClr val="0000FF"/>
                </a:solidFill>
                <a:uFill>
                  <a:solidFill>
                    <a:srgbClr val="0000FF"/>
                  </a:solidFill>
                </a:uFill>
                <a:hlinkClick r:id="rId5"/>
              </a:rPr>
              <a:t>www.bcbstx.com</a:t>
            </a:r>
          </a:p>
          <a:p>
            <a:pPr>
              <a:defRPr sz="1600" u="sng">
                <a:solidFill>
                  <a:srgbClr val="0563C1"/>
                </a:solidFill>
                <a:uFill>
                  <a:solidFill>
                    <a:srgbClr val="0563C1"/>
                  </a:solidFill>
                </a:uFill>
                <a:latin typeface="Times New Roman"/>
                <a:ea typeface="Times New Roman"/>
                <a:cs typeface="Times New Roman"/>
                <a:sym typeface="Times New Roman"/>
              </a:defRPr>
            </a:pPr>
            <a:endParaRPr u="sng" dirty="0">
              <a:solidFill>
                <a:srgbClr val="0000FF"/>
              </a:solidFill>
              <a:uFill>
                <a:solidFill>
                  <a:srgbClr val="0000FF"/>
                </a:solidFill>
              </a:uFill>
              <a:hlinkClick r:id="rId5"/>
            </a:endParaRPr>
          </a:p>
          <a:p>
            <a:pPr>
              <a:defRPr sz="1600">
                <a:latin typeface="Times New Roman"/>
                <a:ea typeface="Times New Roman"/>
                <a:cs typeface="Times New Roman"/>
                <a:sym typeface="Times New Roman"/>
              </a:defRPr>
            </a:pPr>
            <a:r>
              <a:rPr dirty="0"/>
              <a:t>Once on the BCBSTX website, click on the “Log in” arrow at the top right corner of the website.  This will open a window to </a:t>
            </a:r>
            <a:r>
              <a:rPr dirty="0" err="1"/>
              <a:t>BlueAccess</a:t>
            </a:r>
            <a:r>
              <a:rPr dirty="0"/>
              <a:t> for members.  Register as a new user.  This will allow you to access a wide variety of resources, including the ability to review your dental coverage details, print dental ID cards, review dental claims, find network providers, and estimate costs of dental care.</a:t>
            </a:r>
          </a:p>
          <a:p>
            <a:pPr>
              <a:defRPr sz="1600">
                <a:latin typeface="Times New Roman"/>
                <a:ea typeface="Times New Roman"/>
                <a:cs typeface="Times New Roman"/>
                <a:sym typeface="Times New Roman"/>
              </a:defRPr>
            </a:pPr>
            <a:endParaRPr dirty="0"/>
          </a:p>
          <a:p>
            <a:pPr>
              <a:defRPr sz="1600">
                <a:latin typeface="Times New Roman"/>
                <a:ea typeface="Times New Roman"/>
                <a:cs typeface="Times New Roman"/>
                <a:sym typeface="Times New Roman"/>
              </a:defRPr>
            </a:pPr>
            <a:r>
              <a:rPr dirty="0"/>
              <a:t>BlueCross BlueShield of Texas Dental Customer Service: 1.800.521.2227</a:t>
            </a:r>
          </a:p>
        </p:txBody>
      </p:sp>
      <p:sp>
        <p:nvSpPr>
          <p:cNvPr id="285" name="Date Placeholder 1"/>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86" name="Slide Number Placeholder 3"/>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pic>
        <p:nvPicPr>
          <p:cNvPr id="2" name="TMAIT_TT2024_14.mp3">
            <a:hlinkClick r:id="" action="ppaction://media"/>
            <a:extLst>
              <a:ext uri="{FF2B5EF4-FFF2-40B4-BE49-F238E27FC236}">
                <a16:creationId xmlns:a16="http://schemas.microsoft.com/office/drawing/2014/main" id="{2C653DB6-B1CA-D658-1206-8CC337B1D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0054" y="6296186"/>
            <a:ext cx="485449" cy="485449"/>
          </a:xfrm>
          <a:prstGeom prst="rect">
            <a:avLst/>
          </a:prstGeom>
        </p:spPr>
      </p:pic>
    </p:spTree>
  </p:cSld>
  <p:clrMapOvr>
    <a:masterClrMapping/>
  </p:clrMapOvr>
  <p:transition spd="med" advTm="464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6" descr="Picture 6"/>
          <p:cNvPicPr>
            <a:picLocks noChangeAspect="1"/>
          </p:cNvPicPr>
          <p:nvPr/>
        </p:nvPicPr>
        <p:blipFill>
          <a:blip r:embed="rId5"/>
          <a:srcRect t="11022"/>
          <a:stretch>
            <a:fillRect/>
          </a:stretch>
        </p:blipFill>
        <p:spPr>
          <a:xfrm>
            <a:off x="3365729" y="2051821"/>
            <a:ext cx="5460542" cy="3143826"/>
          </a:xfrm>
          <a:prstGeom prst="rect">
            <a:avLst/>
          </a:prstGeom>
          <a:ln w="12700">
            <a:miter lim="400000"/>
          </a:ln>
        </p:spPr>
      </p:pic>
      <p:sp>
        <p:nvSpPr>
          <p:cNvPr id="289" name="Subtitle 2"/>
          <p:cNvSpPr txBox="1">
            <a:spLocks noGrp="1"/>
          </p:cNvSpPr>
          <p:nvPr>
            <p:ph type="subTitle" sz="half" idx="1"/>
          </p:nvPr>
        </p:nvSpPr>
        <p:spPr>
          <a:xfrm>
            <a:off x="1524000" y="4395882"/>
            <a:ext cx="9144000" cy="2575044"/>
          </a:xfrm>
          <a:prstGeom prst="rect">
            <a:avLst/>
          </a:prstGeom>
        </p:spPr>
        <p:txBody>
          <a:bodyPr/>
          <a:lstStyle/>
          <a:p>
            <a:pPr>
              <a:defRPr sz="3200">
                <a:latin typeface="Times New Roman"/>
                <a:ea typeface="Times New Roman"/>
                <a:cs typeface="Times New Roman"/>
                <a:sym typeface="Times New Roman"/>
              </a:defRPr>
            </a:pPr>
            <a:r>
              <a:rPr dirty="0"/>
              <a:t>Thank you for your valuable time!</a:t>
            </a:r>
          </a:p>
          <a:p>
            <a:pPr>
              <a:defRPr sz="2800">
                <a:latin typeface="Times New Roman"/>
                <a:ea typeface="Times New Roman"/>
                <a:cs typeface="Times New Roman"/>
                <a:sym typeface="Times New Roman"/>
              </a:defRPr>
            </a:pPr>
            <a:r>
              <a:rPr dirty="0"/>
              <a:t>Let’s connect!</a:t>
            </a:r>
          </a:p>
        </p:txBody>
      </p:sp>
      <p:pic>
        <p:nvPicPr>
          <p:cNvPr id="290" name="Picture 1" descr="Picture 1"/>
          <p:cNvPicPr>
            <a:picLocks noChangeAspect="1"/>
          </p:cNvPicPr>
          <p:nvPr/>
        </p:nvPicPr>
        <p:blipFill>
          <a:blip r:embed="rId6"/>
          <a:srcRect r="24554"/>
          <a:stretch>
            <a:fillRect/>
          </a:stretch>
        </p:blipFill>
        <p:spPr>
          <a:xfrm>
            <a:off x="7016822" y="6191991"/>
            <a:ext cx="927030" cy="304801"/>
          </a:xfrm>
          <a:prstGeom prst="rect">
            <a:avLst/>
          </a:prstGeom>
          <a:ln w="12700">
            <a:miter lim="400000"/>
          </a:ln>
        </p:spPr>
      </p:pic>
      <p:sp>
        <p:nvSpPr>
          <p:cNvPr id="291" name="TextBox 4"/>
          <p:cNvSpPr txBox="1"/>
          <p:nvPr/>
        </p:nvSpPr>
        <p:spPr>
          <a:xfrm>
            <a:off x="4202810" y="6096681"/>
            <a:ext cx="1023648" cy="372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000">
                <a:latin typeface="Times New Roman"/>
                <a:ea typeface="Times New Roman"/>
                <a:cs typeface="Times New Roman"/>
                <a:sym typeface="Times New Roman"/>
              </a:defRPr>
            </a:lvl1pPr>
          </a:lstStyle>
          <a:p>
            <a:r>
              <a:t>tmait.org</a:t>
            </a:r>
          </a:p>
        </p:txBody>
      </p:sp>
      <p:pic>
        <p:nvPicPr>
          <p:cNvPr id="292" name="Picture 2" descr="Picture 2"/>
          <p:cNvPicPr>
            <a:picLocks noChangeAspect="1"/>
          </p:cNvPicPr>
          <p:nvPr/>
        </p:nvPicPr>
        <p:blipFill>
          <a:blip r:embed="rId7"/>
          <a:stretch>
            <a:fillRect/>
          </a:stretch>
        </p:blipFill>
        <p:spPr>
          <a:xfrm>
            <a:off x="7943850" y="6191991"/>
            <a:ext cx="304801" cy="304802"/>
          </a:xfrm>
          <a:prstGeom prst="rect">
            <a:avLst/>
          </a:prstGeom>
          <a:ln w="12700">
            <a:miter lim="400000"/>
          </a:ln>
        </p:spPr>
      </p:pic>
      <p:sp>
        <p:nvSpPr>
          <p:cNvPr id="294" name="Date Placeholder 5"/>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rPr lang="en-US" dirty="0"/>
              <a:t>11/8/23</a:t>
            </a:r>
            <a:endParaRPr dirty="0"/>
          </a:p>
        </p:txBody>
      </p:sp>
      <p:sp>
        <p:nvSpPr>
          <p:cNvPr id="295" name="Slide Number Placeholder 7"/>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pic>
        <p:nvPicPr>
          <p:cNvPr id="296" name="shutterstock_1712604730.jpeg" descr="shutterstock_1712604730.jpeg"/>
          <p:cNvPicPr>
            <a:picLocks noChangeAspect="1"/>
          </p:cNvPicPr>
          <p:nvPr/>
        </p:nvPicPr>
        <p:blipFill>
          <a:blip r:embed="rId8"/>
          <a:srcRect t="6887" b="35304"/>
          <a:stretch>
            <a:fillRect/>
          </a:stretch>
        </p:blipFill>
        <p:spPr>
          <a:xfrm>
            <a:off x="-2" y="11002"/>
            <a:ext cx="12192002" cy="2469726"/>
          </a:xfrm>
          <a:prstGeom prst="rect">
            <a:avLst/>
          </a:prstGeom>
          <a:ln w="12700">
            <a:miter lim="400000"/>
          </a:ln>
        </p:spPr>
      </p:pic>
      <p:grpSp>
        <p:nvGrpSpPr>
          <p:cNvPr id="300" name="Group"/>
          <p:cNvGrpSpPr/>
          <p:nvPr/>
        </p:nvGrpSpPr>
        <p:grpSpPr>
          <a:xfrm>
            <a:off x="-1832459" y="2156128"/>
            <a:ext cx="15841970" cy="566129"/>
            <a:chOff x="0" y="0"/>
            <a:chExt cx="15841969" cy="566127"/>
          </a:xfrm>
        </p:grpSpPr>
        <p:sp>
          <p:nvSpPr>
            <p:cNvPr id="297" name="Rectangle"/>
            <p:cNvSpPr/>
            <p:nvPr/>
          </p:nvSpPr>
          <p:spPr>
            <a:xfrm>
              <a:off x="0" y="7873"/>
              <a:ext cx="7888538" cy="423586"/>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98" name="Rectangle"/>
            <p:cNvSpPr/>
            <p:nvPr/>
          </p:nvSpPr>
          <p:spPr>
            <a:xfrm>
              <a:off x="7902118" y="7873"/>
              <a:ext cx="7939852" cy="423586"/>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99" name="Star"/>
            <p:cNvSpPr/>
            <p:nvPr/>
          </p:nvSpPr>
          <p:spPr>
            <a:xfrm>
              <a:off x="7600108" y="0"/>
              <a:ext cx="595257" cy="566128"/>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pic>
        <p:nvPicPr>
          <p:cNvPr id="2" name="TMAIT_TT2024_15.mp3">
            <a:hlinkClick r:id="" action="ppaction://media"/>
            <a:extLst>
              <a:ext uri="{FF2B5EF4-FFF2-40B4-BE49-F238E27FC236}">
                <a16:creationId xmlns:a16="http://schemas.microsoft.com/office/drawing/2014/main" id="{5D7A836E-D704-CAAB-5811-3DEB2DF6CF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31110" y="6294406"/>
            <a:ext cx="489009" cy="489009"/>
          </a:xfrm>
          <a:prstGeom prst="rect">
            <a:avLst/>
          </a:prstGeom>
        </p:spPr>
      </p:pic>
    </p:spTree>
  </p:cSld>
  <p:clrMapOvr>
    <a:masterClrMapping/>
  </p:clrMapOvr>
  <p:transition spd="med" advTm="119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OVID Courses"/>
          <p:cNvSpPr txBox="1">
            <a:spLocks noGrp="1"/>
          </p:cNvSpPr>
          <p:nvPr>
            <p:ph type="ctrTitle"/>
          </p:nvPr>
        </p:nvSpPr>
        <p:spPr>
          <a:xfrm>
            <a:off x="1472140" y="1017032"/>
            <a:ext cx="4101706" cy="1325566"/>
          </a:xfrm>
          <a:prstGeom prst="rect">
            <a:avLst/>
          </a:prstGeom>
        </p:spPr>
        <p:txBody>
          <a:bodyPr lIns="45718" tIns="45718" rIns="45718" bIns="45718" anchor="ctr"/>
          <a:lstStyle>
            <a:lvl1pPr algn="l">
              <a:defRPr sz="2600" b="1">
                <a:solidFill>
                  <a:srgbClr val="FFFFFF"/>
                </a:solidFill>
                <a:latin typeface="+mj-lt"/>
                <a:ea typeface="+mj-ea"/>
                <a:cs typeface="+mj-cs"/>
                <a:sym typeface="Helvetica"/>
              </a:defRPr>
            </a:lvl1pPr>
          </a:lstStyle>
          <a:p>
            <a:r>
              <a:t>COVID Courses</a:t>
            </a:r>
          </a:p>
        </p:txBody>
      </p:sp>
      <p:grpSp>
        <p:nvGrpSpPr>
          <p:cNvPr id="110" name="Group"/>
          <p:cNvGrpSpPr/>
          <p:nvPr/>
        </p:nvGrpSpPr>
        <p:grpSpPr>
          <a:xfrm>
            <a:off x="3766050" y="-19451"/>
            <a:ext cx="13273870" cy="854563"/>
            <a:chOff x="0" y="0"/>
            <a:chExt cx="13273868" cy="854562"/>
          </a:xfrm>
        </p:grpSpPr>
        <p:sp>
          <p:nvSpPr>
            <p:cNvPr id="107" name="Rectangle"/>
            <p:cNvSpPr/>
            <p:nvPr/>
          </p:nvSpPr>
          <p:spPr>
            <a:xfrm>
              <a:off x="0" y="11884"/>
              <a:ext cx="1057546" cy="63939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08" name="Rectangle"/>
            <p:cNvSpPr/>
            <p:nvPr/>
          </p:nvSpPr>
          <p:spPr>
            <a:xfrm>
              <a:off x="1078045" y="11884"/>
              <a:ext cx="12195824" cy="63939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09" name="Star"/>
            <p:cNvSpPr/>
            <p:nvPr/>
          </p:nvSpPr>
          <p:spPr>
            <a:xfrm>
              <a:off x="622163" y="0"/>
              <a:ext cx="898533" cy="854563"/>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sp>
        <p:nvSpPr>
          <p:cNvPr id="111" name="Subtitle 1"/>
          <p:cNvSpPr txBox="1">
            <a:spLocks noGrp="1"/>
          </p:cNvSpPr>
          <p:nvPr>
            <p:ph type="subTitle" sz="half" idx="1"/>
          </p:nvPr>
        </p:nvSpPr>
        <p:spPr>
          <a:xfrm>
            <a:off x="4418747" y="2291226"/>
            <a:ext cx="6982736" cy="3604847"/>
          </a:xfrm>
          <a:prstGeom prst="rect">
            <a:avLst/>
          </a:prstGeom>
        </p:spPr>
        <p:txBody>
          <a:bodyPr/>
          <a:lstStyle/>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rPr dirty="0"/>
              <a:t>Coverage while you are an active</a:t>
            </a:r>
            <a:br>
              <a:rPr dirty="0"/>
            </a:br>
            <a:r>
              <a:rPr dirty="0"/>
              <a:t>resident/fellow</a:t>
            </a:r>
          </a:p>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rPr dirty="0"/>
              <a:t>Coverage you can keep after your residency is complete</a:t>
            </a:r>
          </a:p>
          <a:p>
            <a:pPr marL="457200" indent="-457200" algn="l">
              <a:buSzPct val="100000"/>
              <a:buFont typeface="Arial"/>
              <a:buChar char="•"/>
              <a:defRPr sz="2900">
                <a:solidFill>
                  <a:srgbClr val="535353"/>
                </a:solidFill>
                <a:latin typeface="Times New Roman"/>
                <a:ea typeface="Times New Roman"/>
                <a:cs typeface="Times New Roman"/>
                <a:sym typeface="Times New Roman"/>
              </a:defRPr>
            </a:pPr>
            <a:r>
              <a:rPr dirty="0"/>
              <a:t>TMAIT pays both your County and</a:t>
            </a:r>
            <a:br>
              <a:rPr dirty="0"/>
            </a:br>
            <a:r>
              <a:rPr dirty="0"/>
              <a:t>State medical society dues while you</a:t>
            </a:r>
            <a:r>
              <a:rPr lang="en-US" dirty="0"/>
              <a:t> are</a:t>
            </a:r>
            <a:br>
              <a:rPr dirty="0"/>
            </a:br>
            <a:r>
              <a:rPr dirty="0"/>
              <a:t>are enrolled in this residency program</a:t>
            </a:r>
          </a:p>
        </p:txBody>
      </p:sp>
      <p:sp>
        <p:nvSpPr>
          <p:cNvPr id="112" name="TextBox 2"/>
          <p:cNvSpPr txBox="1"/>
          <p:nvPr/>
        </p:nvSpPr>
        <p:spPr>
          <a:xfrm>
            <a:off x="4490215" y="733814"/>
            <a:ext cx="6982736" cy="1328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800" b="1">
                <a:solidFill>
                  <a:srgbClr val="C9192F"/>
                </a:solidFill>
                <a:latin typeface="Times New Roman"/>
                <a:ea typeface="Times New Roman"/>
                <a:cs typeface="Times New Roman"/>
                <a:sym typeface="Times New Roman"/>
              </a:defRPr>
            </a:lvl1pPr>
          </a:lstStyle>
          <a:p>
            <a:r>
              <a:t>We are here through each stage of your career.</a:t>
            </a:r>
          </a:p>
        </p:txBody>
      </p:sp>
      <p:sp>
        <p:nvSpPr>
          <p:cNvPr id="114"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115" name="Slide Number Placeholder 5"/>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116" name="Doctors_Group_shutterstock_361337030" descr="Doctors_Group_shutterstock_361337030"/>
          <p:cNvPicPr>
            <a:picLocks noChangeAspect="1"/>
          </p:cNvPicPr>
          <p:nvPr/>
        </p:nvPicPr>
        <p:blipFill>
          <a:blip r:embed="rId4"/>
          <a:srcRect l="9158" r="53204" b="224"/>
          <a:stretch>
            <a:fillRect/>
          </a:stretch>
        </p:blipFill>
        <p:spPr>
          <a:xfrm>
            <a:off x="-44252" y="-8"/>
            <a:ext cx="3871720" cy="6842622"/>
          </a:xfrm>
          <a:prstGeom prst="rect">
            <a:avLst/>
          </a:prstGeom>
          <a:ln w="12700">
            <a:miter lim="400000"/>
          </a:ln>
        </p:spPr>
      </p:pic>
      <p:pic>
        <p:nvPicPr>
          <p:cNvPr id="2" name="TMAIT_TT2024_2.mp3">
            <a:hlinkClick r:id="" action="ppaction://media"/>
            <a:extLst>
              <a:ext uri="{FF2B5EF4-FFF2-40B4-BE49-F238E27FC236}">
                <a16:creationId xmlns:a16="http://schemas.microsoft.com/office/drawing/2014/main" id="{9A1336C0-378F-F188-56CE-7BF4C1784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2951" y="6297564"/>
            <a:ext cx="482694" cy="482694"/>
          </a:xfrm>
          <a:prstGeom prst="rect">
            <a:avLst/>
          </a:prstGeom>
        </p:spPr>
      </p:pic>
    </p:spTree>
  </p:cSld>
  <p:clrMapOvr>
    <a:masterClrMapping/>
  </p:clrMapOvr>
  <p:transition spd="med" advTm="168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p:cNvGrpSpPr/>
          <p:nvPr/>
        </p:nvGrpSpPr>
        <p:grpSpPr>
          <a:xfrm>
            <a:off x="3818466" y="-29204"/>
            <a:ext cx="8608996" cy="1270466"/>
            <a:chOff x="0" y="0"/>
            <a:chExt cx="8608995" cy="1270464"/>
          </a:xfrm>
        </p:grpSpPr>
        <p:sp>
          <p:nvSpPr>
            <p:cNvPr id="118"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22" name="Group"/>
            <p:cNvGrpSpPr/>
            <p:nvPr/>
          </p:nvGrpSpPr>
          <p:grpSpPr>
            <a:xfrm>
              <a:off x="6624835" y="269428"/>
              <a:ext cx="1984161" cy="752334"/>
              <a:chOff x="0" y="0"/>
              <a:chExt cx="1984159" cy="752333"/>
            </a:xfrm>
          </p:grpSpPr>
          <p:sp>
            <p:nvSpPr>
              <p:cNvPr id="119"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20"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21"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24" name="Subtitle 1"/>
          <p:cNvSpPr txBox="1">
            <a:spLocks noGrp="1"/>
          </p:cNvSpPr>
          <p:nvPr>
            <p:ph type="subTitle" sz="half" idx="1"/>
          </p:nvPr>
        </p:nvSpPr>
        <p:spPr>
          <a:xfrm>
            <a:off x="4262982" y="1465383"/>
            <a:ext cx="6395082" cy="4800603"/>
          </a:xfrm>
          <a:prstGeom prst="rect">
            <a:avLst/>
          </a:prstGeom>
        </p:spPr>
        <p:txBody>
          <a:bodyPr/>
          <a:lstStyle/>
          <a:p>
            <a:pPr algn="l">
              <a:defRPr sz="2900">
                <a:solidFill>
                  <a:srgbClr val="535353"/>
                </a:solidFill>
                <a:latin typeface="Times New Roman"/>
                <a:ea typeface="Times New Roman"/>
                <a:cs typeface="Times New Roman"/>
                <a:sym typeface="Times New Roman"/>
              </a:defRPr>
            </a:pPr>
            <a:r>
              <a:t>Coverage provided to you at no cost while you are an active resident/fellow:</a:t>
            </a:r>
          </a:p>
          <a:p>
            <a:pPr algn="l">
              <a:defRPr sz="1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Long Term Disability (LTD)</a:t>
            </a:r>
          </a:p>
          <a:p>
            <a:pPr algn="l">
              <a:defRPr sz="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Term Life Insurance</a:t>
            </a:r>
          </a:p>
          <a:p>
            <a:pPr algn="l">
              <a:defRPr sz="400">
                <a:solidFill>
                  <a:srgbClr val="535353"/>
                </a:solidFill>
                <a:latin typeface="Times New Roman"/>
                <a:ea typeface="Times New Roman"/>
                <a:cs typeface="Times New Roman"/>
                <a:sym typeface="Times New Roman"/>
              </a:defRPr>
            </a:pPr>
            <a:endParaRPr/>
          </a:p>
          <a:p>
            <a:pPr algn="l">
              <a:defRPr sz="3200" b="1" u="sng">
                <a:solidFill>
                  <a:srgbClr val="535353"/>
                </a:solidFill>
                <a:latin typeface="Times New Roman"/>
                <a:ea typeface="Times New Roman"/>
                <a:cs typeface="Times New Roman"/>
                <a:sym typeface="Times New Roman"/>
              </a:defRPr>
            </a:pPr>
            <a:r>
              <a:t>Group Dental</a:t>
            </a:r>
          </a:p>
        </p:txBody>
      </p:sp>
      <p:sp>
        <p:nvSpPr>
          <p:cNvPr id="125" name="TextBox 2"/>
          <p:cNvSpPr txBox="1"/>
          <p:nvPr/>
        </p:nvSpPr>
        <p:spPr>
          <a:xfrm>
            <a:off x="4154770" y="188010"/>
            <a:ext cx="5859819"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27"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128" name="Slide Number Placeholder 5"/>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129" name="Asian_Female_Doctor_shutterstock_528884683-2" descr="Asian_Female_Doctor_shutterstock_528884683-2"/>
          <p:cNvPicPr>
            <a:picLocks noChangeAspect="1"/>
          </p:cNvPicPr>
          <p:nvPr/>
        </p:nvPicPr>
        <p:blipFill>
          <a:blip r:embed="rId4"/>
          <a:srcRect l="29841" r="32990" b="224"/>
          <a:stretch>
            <a:fillRect/>
          </a:stretch>
        </p:blipFill>
        <p:spPr>
          <a:xfrm>
            <a:off x="-44252" y="-8"/>
            <a:ext cx="3871720" cy="6842622"/>
          </a:xfrm>
          <a:prstGeom prst="rect">
            <a:avLst/>
          </a:prstGeom>
          <a:ln w="12700">
            <a:miter lim="400000"/>
          </a:ln>
        </p:spPr>
      </p:pic>
      <p:pic>
        <p:nvPicPr>
          <p:cNvPr id="3" name="TMAIT_TT2024_3.mp3">
            <a:hlinkClick r:id="" action="ppaction://media"/>
            <a:extLst>
              <a:ext uri="{FF2B5EF4-FFF2-40B4-BE49-F238E27FC236}">
                <a16:creationId xmlns:a16="http://schemas.microsoft.com/office/drawing/2014/main" id="{5AEBCA79-E84E-EF85-7E7E-5298EFFBB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2497" y="6265986"/>
            <a:ext cx="499173" cy="499173"/>
          </a:xfrm>
          <a:prstGeom prst="rect">
            <a:avLst/>
          </a:prstGeom>
        </p:spPr>
      </p:pic>
    </p:spTree>
  </p:cSld>
  <p:clrMapOvr>
    <a:masterClrMapping/>
  </p:clrMapOvr>
  <p:transition spd="med" advTm="135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818466" y="-29204"/>
            <a:ext cx="8608996" cy="1270466"/>
            <a:chOff x="0" y="0"/>
            <a:chExt cx="8608995" cy="1270464"/>
          </a:xfrm>
        </p:grpSpPr>
        <p:sp>
          <p:nvSpPr>
            <p:cNvPr id="131"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35" name="Group"/>
            <p:cNvGrpSpPr/>
            <p:nvPr/>
          </p:nvGrpSpPr>
          <p:grpSpPr>
            <a:xfrm>
              <a:off x="6624835" y="269428"/>
              <a:ext cx="1984161" cy="752334"/>
              <a:chOff x="0" y="0"/>
              <a:chExt cx="1984159" cy="752333"/>
            </a:xfrm>
          </p:grpSpPr>
          <p:sp>
            <p:nvSpPr>
              <p:cNvPr id="132"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33"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34"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37" name="Subtitle 1"/>
          <p:cNvSpPr txBox="1">
            <a:spLocks noGrp="1"/>
          </p:cNvSpPr>
          <p:nvPr>
            <p:ph type="subTitle" sz="half" idx="1"/>
          </p:nvPr>
        </p:nvSpPr>
        <p:spPr>
          <a:xfrm>
            <a:off x="4230383" y="1462685"/>
            <a:ext cx="6789745" cy="4911036"/>
          </a:xfrm>
          <a:prstGeom prst="rect">
            <a:avLst/>
          </a:prstGeom>
        </p:spPr>
        <p:txBody>
          <a:bodyPr/>
          <a:lstStyle/>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Own Occupation</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As long as you meet the definition of disability, this plan pays your benefits to your normal retirement age under the Social Security Act.</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Benefit Amount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$1,500 per month, 30-day waiting period.</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Catastrophic Benefit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Receive an additional 20% if you cannot perform 2 or more Activities of Daily Living, such as bathing or feeding yourself.</a:t>
            </a:r>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Survivor Benefit</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Should you pass away while receiving disability benefits, your beneficiary would receive 3X the monthly benefit.</a:t>
            </a:r>
            <a:endParaRPr b="1" u="sng"/>
          </a:p>
          <a:p>
            <a:pPr algn="l" defTabSz="896111">
              <a:lnSpc>
                <a:spcPct val="72900"/>
              </a:lnSpc>
              <a:spcBef>
                <a:spcPts val="900"/>
              </a:spcBef>
              <a:defRPr sz="2100" b="1" u="sng">
                <a:solidFill>
                  <a:srgbClr val="535353"/>
                </a:solidFill>
                <a:latin typeface="Times New Roman"/>
                <a:ea typeface="Times New Roman"/>
                <a:cs typeface="Times New Roman"/>
                <a:sym typeface="Times New Roman"/>
              </a:defRPr>
            </a:pPr>
            <a:r>
              <a:t>Student Loan Reimbursement</a:t>
            </a:r>
            <a:endParaRPr sz="1900"/>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Applies to your coverage if you are 40 and under on the date your first enrolled.</a:t>
            </a:r>
          </a:p>
          <a:p>
            <a:pPr algn="l" defTabSz="896111">
              <a:lnSpc>
                <a:spcPct val="72900"/>
              </a:lnSpc>
              <a:spcBef>
                <a:spcPts val="900"/>
              </a:spcBef>
              <a:defRPr sz="1900">
                <a:solidFill>
                  <a:srgbClr val="535353"/>
                </a:solidFill>
                <a:latin typeface="Times New Roman"/>
                <a:ea typeface="Times New Roman"/>
                <a:cs typeface="Times New Roman"/>
                <a:sym typeface="Times New Roman"/>
              </a:defRPr>
            </a:pPr>
            <a:r>
              <a:t>An additional 25% will be added to your monthly payment with a maximum benefit up to $250,000.</a:t>
            </a:r>
          </a:p>
        </p:txBody>
      </p:sp>
      <p:sp>
        <p:nvSpPr>
          <p:cNvPr id="139"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140"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141" name="Asian_Family_Stacked_163780913.jpeg" descr="Asian_Family_Stacked_163780913.jpeg"/>
          <p:cNvPicPr>
            <a:picLocks noChangeAspect="1"/>
          </p:cNvPicPr>
          <p:nvPr/>
        </p:nvPicPr>
        <p:blipFill>
          <a:blip r:embed="rId4"/>
          <a:srcRect r="15316"/>
          <a:stretch>
            <a:fillRect/>
          </a:stretch>
        </p:blipFill>
        <p:spPr>
          <a:xfrm>
            <a:off x="-135844" y="-114135"/>
            <a:ext cx="4000674" cy="7086436"/>
          </a:xfrm>
          <a:prstGeom prst="rect">
            <a:avLst/>
          </a:prstGeom>
          <a:ln w="12700">
            <a:miter lim="400000"/>
          </a:ln>
        </p:spPr>
      </p:pic>
      <p:sp>
        <p:nvSpPr>
          <p:cNvPr id="142" name="TextBox 2"/>
          <p:cNvSpPr txBox="1"/>
          <p:nvPr/>
        </p:nvSpPr>
        <p:spPr>
          <a:xfrm>
            <a:off x="4154770" y="188010"/>
            <a:ext cx="5859819"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43" name="TextBox 5"/>
          <p:cNvSpPr txBox="1"/>
          <p:nvPr/>
        </p:nvSpPr>
        <p:spPr>
          <a:xfrm>
            <a:off x="4171703" y="678986"/>
            <a:ext cx="4721531"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Long Term Disability</a:t>
            </a:r>
          </a:p>
        </p:txBody>
      </p:sp>
      <p:pic>
        <p:nvPicPr>
          <p:cNvPr id="4" name="TMAIT_TT2024_4.mp3">
            <a:hlinkClick r:id="" action="ppaction://media"/>
            <a:extLst>
              <a:ext uri="{FF2B5EF4-FFF2-40B4-BE49-F238E27FC236}">
                <a16:creationId xmlns:a16="http://schemas.microsoft.com/office/drawing/2014/main" id="{F49CA97F-E0E5-3672-FD5D-C28B254D9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9359" y="6161567"/>
            <a:ext cx="485449" cy="485449"/>
          </a:xfrm>
          <a:prstGeom prst="rect">
            <a:avLst/>
          </a:prstGeom>
        </p:spPr>
      </p:pic>
    </p:spTree>
  </p:cSld>
  <p:clrMapOvr>
    <a:masterClrMapping/>
  </p:clrMapOvr>
  <p:transition spd="med" advTm="520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3818466" y="-29204"/>
            <a:ext cx="8608996" cy="1270466"/>
            <a:chOff x="0" y="0"/>
            <a:chExt cx="8608995" cy="1270464"/>
          </a:xfrm>
        </p:grpSpPr>
        <p:sp>
          <p:nvSpPr>
            <p:cNvPr id="159"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63" name="Group"/>
            <p:cNvGrpSpPr/>
            <p:nvPr/>
          </p:nvGrpSpPr>
          <p:grpSpPr>
            <a:xfrm>
              <a:off x="6624835" y="269428"/>
              <a:ext cx="1984161" cy="752334"/>
              <a:chOff x="0" y="0"/>
              <a:chExt cx="1984159" cy="752333"/>
            </a:xfrm>
          </p:grpSpPr>
          <p:sp>
            <p:nvSpPr>
              <p:cNvPr id="160"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61"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62"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65" name="TextBox 2"/>
          <p:cNvSpPr txBox="1"/>
          <p:nvPr/>
        </p:nvSpPr>
        <p:spPr>
          <a:xfrm>
            <a:off x="4154770" y="188010"/>
            <a:ext cx="5859819"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66" name="Subtitle 1"/>
          <p:cNvSpPr txBox="1">
            <a:spLocks noGrp="1"/>
          </p:cNvSpPr>
          <p:nvPr>
            <p:ph type="subTitle" idx="1"/>
          </p:nvPr>
        </p:nvSpPr>
        <p:spPr>
          <a:xfrm>
            <a:off x="4244518" y="1634563"/>
            <a:ext cx="11231248" cy="4800603"/>
          </a:xfrm>
          <a:prstGeom prst="rect">
            <a:avLst/>
          </a:prstGeom>
        </p:spPr>
        <p:txBody>
          <a:bodyPr/>
          <a:lstStyle/>
          <a:p>
            <a:pPr algn="l">
              <a:lnSpc>
                <a:spcPct val="100000"/>
              </a:lnSpc>
              <a:defRPr sz="3200" b="1" u="sng">
                <a:solidFill>
                  <a:srgbClr val="535353"/>
                </a:solidFill>
                <a:latin typeface="Times New Roman"/>
                <a:ea typeface="Times New Roman"/>
                <a:cs typeface="Times New Roman"/>
                <a:sym typeface="Times New Roman"/>
              </a:defRPr>
            </a:pPr>
            <a:r>
              <a:rPr dirty="0"/>
              <a:t>Benefit Amount</a:t>
            </a:r>
            <a:endParaRPr lang="en-US" dirty="0"/>
          </a:p>
          <a:p>
            <a:pPr algn="l">
              <a:defRPr sz="3200" b="1" u="sng">
                <a:solidFill>
                  <a:srgbClr val="535353"/>
                </a:solidFill>
                <a:latin typeface="Times New Roman"/>
                <a:ea typeface="Times New Roman"/>
                <a:cs typeface="Times New Roman"/>
                <a:sym typeface="Times New Roman"/>
              </a:defRPr>
            </a:pPr>
            <a:endParaRPr sz="900" dirty="0"/>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Physician $100,000</a:t>
            </a:r>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Spouse</a:t>
            </a:r>
            <a:r>
              <a:rPr lang="en-US" sz="3600" dirty="0"/>
              <a:t>/Domestic Partner</a:t>
            </a:r>
            <a:r>
              <a:rPr sz="3600" dirty="0"/>
              <a:t> $10,000</a:t>
            </a:r>
          </a:p>
          <a:p>
            <a:pPr marL="457200" indent="-457200" algn="l">
              <a:buSzPct val="100000"/>
              <a:buFont typeface="Times New Roman"/>
              <a:buChar char="➢"/>
              <a:defRPr sz="4500">
                <a:solidFill>
                  <a:srgbClr val="535353"/>
                </a:solidFill>
                <a:latin typeface="Times New Roman"/>
                <a:ea typeface="Times New Roman"/>
                <a:cs typeface="Times New Roman"/>
                <a:sym typeface="Times New Roman"/>
              </a:defRPr>
            </a:pPr>
            <a:r>
              <a:rPr sz="3600" dirty="0"/>
              <a:t>Per child benefit $5,000</a:t>
            </a:r>
          </a:p>
        </p:txBody>
      </p:sp>
      <p:sp>
        <p:nvSpPr>
          <p:cNvPr id="167" name="TextBox 5"/>
          <p:cNvSpPr txBox="1"/>
          <p:nvPr/>
        </p:nvSpPr>
        <p:spPr>
          <a:xfrm>
            <a:off x="4171703" y="699514"/>
            <a:ext cx="4721531"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Term Life Insurance</a:t>
            </a:r>
          </a:p>
        </p:txBody>
      </p:sp>
      <p:sp>
        <p:nvSpPr>
          <p:cNvPr id="169"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170"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171" name="African_American_Doc_shutterstock_1393901414.jpg" descr="African_American_Doc_shutterstock_1393901414.jpg"/>
          <p:cNvPicPr>
            <a:picLocks noChangeAspect="1"/>
          </p:cNvPicPr>
          <p:nvPr/>
        </p:nvPicPr>
        <p:blipFill>
          <a:blip r:embed="rId4"/>
          <a:srcRect l="48283" t="1130" r="15095" b="1566"/>
          <a:stretch>
            <a:fillRect/>
          </a:stretch>
        </p:blipFill>
        <p:spPr>
          <a:xfrm>
            <a:off x="-44253" y="-15404"/>
            <a:ext cx="3871721" cy="6858018"/>
          </a:xfrm>
          <a:prstGeom prst="rect">
            <a:avLst/>
          </a:prstGeom>
          <a:ln w="12700">
            <a:miter lim="400000"/>
          </a:ln>
        </p:spPr>
      </p:pic>
      <p:pic>
        <p:nvPicPr>
          <p:cNvPr id="2" name="TMAIT_TT2024_5.mp3">
            <a:hlinkClick r:id="" action="ppaction://media"/>
            <a:extLst>
              <a:ext uri="{FF2B5EF4-FFF2-40B4-BE49-F238E27FC236}">
                <a16:creationId xmlns:a16="http://schemas.microsoft.com/office/drawing/2014/main" id="{48F4C211-0A18-14AC-CCF5-62A4C992B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8123" y="6296186"/>
            <a:ext cx="485449" cy="485449"/>
          </a:xfrm>
          <a:prstGeom prst="rect">
            <a:avLst/>
          </a:prstGeom>
        </p:spPr>
      </p:pic>
    </p:spTree>
  </p:cSld>
  <p:clrMapOvr>
    <a:masterClrMapping/>
  </p:clrMapOvr>
  <p:transition spd="med" advTm="158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p:cNvGrpSpPr/>
          <p:nvPr/>
        </p:nvGrpSpPr>
        <p:grpSpPr>
          <a:xfrm>
            <a:off x="3818466" y="-29204"/>
            <a:ext cx="8608996" cy="1270466"/>
            <a:chOff x="0" y="0"/>
            <a:chExt cx="8608995" cy="1270464"/>
          </a:xfrm>
        </p:grpSpPr>
        <p:sp>
          <p:nvSpPr>
            <p:cNvPr id="173"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77" name="Group"/>
            <p:cNvGrpSpPr/>
            <p:nvPr/>
          </p:nvGrpSpPr>
          <p:grpSpPr>
            <a:xfrm>
              <a:off x="6624835" y="269428"/>
              <a:ext cx="1984161" cy="752334"/>
              <a:chOff x="0" y="0"/>
              <a:chExt cx="1984159" cy="752333"/>
            </a:xfrm>
          </p:grpSpPr>
          <p:sp>
            <p:nvSpPr>
              <p:cNvPr id="174"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75"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76"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79" name="Subtitle 1"/>
          <p:cNvSpPr txBox="1">
            <a:spLocks noGrp="1"/>
          </p:cNvSpPr>
          <p:nvPr>
            <p:ph type="subTitle" idx="1"/>
          </p:nvPr>
        </p:nvSpPr>
        <p:spPr>
          <a:xfrm>
            <a:off x="4316483" y="1422476"/>
            <a:ext cx="7338301" cy="4800602"/>
          </a:xfrm>
          <a:prstGeom prst="rect">
            <a:avLst/>
          </a:prstGeom>
        </p:spPr>
        <p:txBody>
          <a:bodyPr/>
          <a:lstStyle/>
          <a:p>
            <a:pPr algn="l" defTabSz="886967">
              <a:spcBef>
                <a:spcPts val="900"/>
              </a:spcBef>
              <a:defRPr sz="3100" b="1" u="sng">
                <a:solidFill>
                  <a:srgbClr val="535353"/>
                </a:solidFill>
                <a:latin typeface="Times New Roman"/>
                <a:ea typeface="Times New Roman"/>
                <a:cs typeface="Times New Roman"/>
                <a:sym typeface="Times New Roman"/>
              </a:defRPr>
            </a:pPr>
            <a:r>
              <a:rPr dirty="0"/>
              <a:t>Coverage Highlights</a:t>
            </a:r>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dirty="0"/>
              <a:t>Dependent Spouse &amp; Children are eligible to enroll.</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dirty="0"/>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dirty="0"/>
              <a:t>Deductible: $50 Individual / $150 Family</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dirty="0"/>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dirty="0"/>
              <a:t>Preventative Care: 100% </a:t>
            </a:r>
          </a:p>
          <a:p>
            <a:pPr algn="l" defTabSz="886967">
              <a:spcBef>
                <a:spcPts val="900"/>
              </a:spcBef>
              <a:defRPr sz="300">
                <a:solidFill>
                  <a:srgbClr val="535353"/>
                </a:solidFill>
                <a:latin typeface="Times New Roman"/>
                <a:ea typeface="Times New Roman"/>
                <a:cs typeface="Times New Roman"/>
                <a:sym typeface="Times New Roman"/>
              </a:defRPr>
            </a:pPr>
            <a:endParaRPr dirty="0"/>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lang="en-US" dirty="0"/>
              <a:t>Basic </a:t>
            </a:r>
            <a:r>
              <a:rPr dirty="0"/>
              <a:t>Restorative: 80%</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dirty="0"/>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dirty="0"/>
              <a:t>Maximum Calendar Year Benefit: $1,000</a:t>
            </a:r>
          </a:p>
          <a:p>
            <a:pPr marL="443483" indent="-443483" algn="l" defTabSz="886967">
              <a:spcBef>
                <a:spcPts val="900"/>
              </a:spcBef>
              <a:buSzPct val="100000"/>
              <a:buFont typeface="Times New Roman"/>
              <a:buChar char="➢"/>
              <a:defRPr sz="300">
                <a:solidFill>
                  <a:srgbClr val="535353"/>
                </a:solidFill>
                <a:latin typeface="Times New Roman"/>
                <a:ea typeface="Times New Roman"/>
                <a:cs typeface="Times New Roman"/>
                <a:sym typeface="Times New Roman"/>
              </a:defRPr>
            </a:pPr>
            <a:endParaRPr dirty="0"/>
          </a:p>
          <a:p>
            <a:pPr marL="443483" indent="-443483" algn="l" defTabSz="886967">
              <a:spcBef>
                <a:spcPts val="900"/>
              </a:spcBef>
              <a:buSzPct val="100000"/>
              <a:buFont typeface="Times New Roman"/>
              <a:buChar char="➢"/>
              <a:defRPr sz="2500">
                <a:solidFill>
                  <a:srgbClr val="535353"/>
                </a:solidFill>
                <a:latin typeface="Times New Roman"/>
                <a:ea typeface="Times New Roman"/>
                <a:cs typeface="Times New Roman"/>
                <a:sym typeface="Times New Roman"/>
              </a:defRPr>
            </a:pPr>
            <a:r>
              <a:rPr dirty="0"/>
              <a:t>Orthodonti</a:t>
            </a:r>
            <a:r>
              <a:rPr lang="en-US" dirty="0"/>
              <a:t>a </a:t>
            </a:r>
            <a:r>
              <a:rPr sz="1600" dirty="0"/>
              <a:t>(under age </a:t>
            </a:r>
            <a:r>
              <a:rPr lang="en-US" sz="1600" dirty="0"/>
              <a:t>26</a:t>
            </a:r>
            <a:r>
              <a:rPr sz="1600" dirty="0"/>
              <a:t>): </a:t>
            </a:r>
            <a:r>
              <a:rPr dirty="0"/>
              <a:t>$750 Maximum benefit</a:t>
            </a:r>
          </a:p>
        </p:txBody>
      </p:sp>
      <p:sp>
        <p:nvSpPr>
          <p:cNvPr id="180" name="TextBox 2"/>
          <p:cNvSpPr txBox="1"/>
          <p:nvPr/>
        </p:nvSpPr>
        <p:spPr>
          <a:xfrm>
            <a:off x="4137838" y="183749"/>
            <a:ext cx="5859818"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81" name="TextBox 5"/>
          <p:cNvSpPr txBox="1"/>
          <p:nvPr/>
        </p:nvSpPr>
        <p:spPr>
          <a:xfrm>
            <a:off x="4137838" y="686814"/>
            <a:ext cx="4721530"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sp>
        <p:nvSpPr>
          <p:cNvPr id="183"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184" name="Slide Number Placeholder 6"/>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185" name="Male_Doctor_On_Wall_shutterstock_737470705" descr="Male_Doctor_On_Wall_shutterstock_737470705"/>
          <p:cNvPicPr>
            <a:picLocks noChangeAspect="1"/>
          </p:cNvPicPr>
          <p:nvPr/>
        </p:nvPicPr>
        <p:blipFill>
          <a:blip r:embed="rId4"/>
          <a:srcRect l="10266" r="52095"/>
          <a:stretch>
            <a:fillRect/>
          </a:stretch>
        </p:blipFill>
        <p:spPr>
          <a:xfrm>
            <a:off x="-44252" y="0"/>
            <a:ext cx="3871720" cy="6858017"/>
          </a:xfrm>
          <a:prstGeom prst="rect">
            <a:avLst/>
          </a:prstGeom>
          <a:ln w="12700">
            <a:miter lim="400000"/>
          </a:ln>
        </p:spPr>
      </p:pic>
      <p:pic>
        <p:nvPicPr>
          <p:cNvPr id="2" name="TMAIT_TT2024_6.mp3">
            <a:hlinkClick r:id="" action="ppaction://media"/>
            <a:extLst>
              <a:ext uri="{FF2B5EF4-FFF2-40B4-BE49-F238E27FC236}">
                <a16:creationId xmlns:a16="http://schemas.microsoft.com/office/drawing/2014/main" id="{77A38A67-516A-D441-E31E-7808E94D9497}"/>
              </a:ext>
            </a:extLst>
          </p:cNvPr>
          <p:cNvPicPr>
            <a:picLocks noChangeAspect="1"/>
          </p:cNvPicPr>
          <p:nvPr>
            <a:audioFile r:link="rId1"/>
            <p:extLst>
              <p:ext uri="{DAA4B4D4-6D71-4841-9C94-3DE7FCFB9230}">
                <p14:media xmlns:p14="http://schemas.microsoft.com/office/powerpoint/2010/main" r:embed="rId2">
                  <p14:trim end="25359.9583"/>
                </p14:media>
              </p:ext>
            </p:extLst>
          </p:nvPr>
        </p:nvPicPr>
        <p:blipFill>
          <a:blip r:embed="rId5"/>
          <a:stretch>
            <a:fillRect/>
          </a:stretch>
        </p:blipFill>
        <p:spPr>
          <a:xfrm>
            <a:off x="11420915" y="6294406"/>
            <a:ext cx="489009" cy="48900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oup"/>
          <p:cNvGrpSpPr/>
          <p:nvPr/>
        </p:nvGrpSpPr>
        <p:grpSpPr>
          <a:xfrm>
            <a:off x="3818466" y="-29204"/>
            <a:ext cx="8608996" cy="1270466"/>
            <a:chOff x="0" y="0"/>
            <a:chExt cx="8608995" cy="1270464"/>
          </a:xfrm>
        </p:grpSpPr>
        <p:sp>
          <p:nvSpPr>
            <p:cNvPr id="187" name="Rectangle"/>
            <p:cNvSpPr/>
            <p:nvPr/>
          </p:nvSpPr>
          <p:spPr>
            <a:xfrm>
              <a:off x="0" y="-1"/>
              <a:ext cx="83907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191" name="Group"/>
            <p:cNvGrpSpPr/>
            <p:nvPr/>
          </p:nvGrpSpPr>
          <p:grpSpPr>
            <a:xfrm>
              <a:off x="6624835" y="269428"/>
              <a:ext cx="1984161" cy="752334"/>
              <a:chOff x="0" y="0"/>
              <a:chExt cx="1984159" cy="752333"/>
            </a:xfrm>
          </p:grpSpPr>
          <p:sp>
            <p:nvSpPr>
              <p:cNvPr id="188"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89"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190"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193" name="TextBox 2"/>
          <p:cNvSpPr txBox="1"/>
          <p:nvPr/>
        </p:nvSpPr>
        <p:spPr>
          <a:xfrm>
            <a:off x="4159004" y="148857"/>
            <a:ext cx="5859819"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194" name="TextBox 5"/>
          <p:cNvSpPr txBox="1"/>
          <p:nvPr/>
        </p:nvSpPr>
        <p:spPr>
          <a:xfrm>
            <a:off x="4146303" y="669367"/>
            <a:ext cx="4721531"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sp>
        <p:nvSpPr>
          <p:cNvPr id="197" name="Date Placeholder 1"/>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198" name="Slide Number Placeholder 3"/>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3" name="Picture 2">
            <a:extLst>
              <a:ext uri="{FF2B5EF4-FFF2-40B4-BE49-F238E27FC236}">
                <a16:creationId xmlns:a16="http://schemas.microsoft.com/office/drawing/2014/main" id="{8D7C9CBE-3396-D026-03DD-B662A9BE6D9D}"/>
              </a:ext>
            </a:extLst>
          </p:cNvPr>
          <p:cNvPicPr>
            <a:picLocks noChangeAspect="1"/>
          </p:cNvPicPr>
          <p:nvPr/>
        </p:nvPicPr>
        <p:blipFill>
          <a:blip r:embed="rId4"/>
          <a:stretch>
            <a:fillRect/>
          </a:stretch>
        </p:blipFill>
        <p:spPr>
          <a:xfrm>
            <a:off x="0" y="1"/>
            <a:ext cx="3818467" cy="6148790"/>
          </a:xfrm>
          <a:prstGeom prst="rect">
            <a:avLst/>
          </a:prstGeom>
        </p:spPr>
      </p:pic>
      <p:pic>
        <p:nvPicPr>
          <p:cNvPr id="2" name="TMAIT_TT2024_7.mp3">
            <a:hlinkClick r:id="" action="ppaction://media"/>
            <a:extLst>
              <a:ext uri="{FF2B5EF4-FFF2-40B4-BE49-F238E27FC236}">
                <a16:creationId xmlns:a16="http://schemas.microsoft.com/office/drawing/2014/main" id="{22FD27BE-F27F-FAA8-C954-DEB3916521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1523" y="6290133"/>
            <a:ext cx="497555" cy="497555"/>
          </a:xfrm>
          <a:prstGeom prst="rect">
            <a:avLst/>
          </a:prstGeom>
        </p:spPr>
      </p:pic>
      <p:pic>
        <p:nvPicPr>
          <p:cNvPr id="6" name="Picture 5">
            <a:extLst>
              <a:ext uri="{FF2B5EF4-FFF2-40B4-BE49-F238E27FC236}">
                <a16:creationId xmlns:a16="http://schemas.microsoft.com/office/drawing/2014/main" id="{3707E37A-7219-C50D-4645-DD04C176FAB6}"/>
              </a:ext>
            </a:extLst>
          </p:cNvPr>
          <p:cNvPicPr>
            <a:picLocks noChangeAspect="1"/>
          </p:cNvPicPr>
          <p:nvPr/>
        </p:nvPicPr>
        <p:blipFill>
          <a:blip r:embed="rId6"/>
          <a:stretch>
            <a:fillRect/>
          </a:stretch>
        </p:blipFill>
        <p:spPr>
          <a:xfrm>
            <a:off x="4815489" y="1336126"/>
            <a:ext cx="5506862" cy="5492558"/>
          </a:xfrm>
          <a:prstGeom prst="rect">
            <a:avLst/>
          </a:prstGeom>
        </p:spPr>
      </p:pic>
    </p:spTree>
  </p:cSld>
  <p:clrMapOvr>
    <a:masterClrMapping/>
  </p:clrMapOvr>
  <p:transition spd="med" advTm="74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Group"/>
          <p:cNvGrpSpPr/>
          <p:nvPr/>
        </p:nvGrpSpPr>
        <p:grpSpPr>
          <a:xfrm>
            <a:off x="533266" y="-29204"/>
            <a:ext cx="11894197" cy="1270466"/>
            <a:chOff x="0" y="0"/>
            <a:chExt cx="11894195" cy="1270464"/>
          </a:xfrm>
        </p:grpSpPr>
        <p:sp>
          <p:nvSpPr>
            <p:cNvPr id="201" name="Rectangle"/>
            <p:cNvSpPr/>
            <p:nvPr/>
          </p:nvSpPr>
          <p:spPr>
            <a:xfrm>
              <a:off x="-1" y="-1"/>
              <a:ext cx="11675999" cy="1270466"/>
            </a:xfrm>
            <a:prstGeom prst="rect">
              <a:avLst/>
            </a:prstGeom>
            <a:solidFill>
              <a:srgbClr val="0D2E74"/>
            </a:solidFill>
            <a:ln w="12700" cap="flat">
              <a:solidFill>
                <a:schemeClr val="accent1"/>
              </a:solidFill>
              <a:prstDash val="solid"/>
              <a:miter lim="800000"/>
            </a:ln>
            <a:effectLst/>
          </p:spPr>
          <p:txBody>
            <a:bodyPr wrap="square" lIns="45718" tIns="45718" rIns="45718" bIns="45718" numCol="1" anchor="ctr">
              <a:noAutofit/>
            </a:bodyPr>
            <a:lstStyle/>
            <a:p>
              <a:endParaRPr/>
            </a:p>
          </p:txBody>
        </p:sp>
        <p:grpSp>
          <p:nvGrpSpPr>
            <p:cNvPr id="205" name="Group"/>
            <p:cNvGrpSpPr/>
            <p:nvPr/>
          </p:nvGrpSpPr>
          <p:grpSpPr>
            <a:xfrm>
              <a:off x="9910035" y="269428"/>
              <a:ext cx="1984161" cy="752334"/>
              <a:chOff x="0" y="0"/>
              <a:chExt cx="1984159" cy="752333"/>
            </a:xfrm>
          </p:grpSpPr>
          <p:sp>
            <p:nvSpPr>
              <p:cNvPr id="202" name="Rectangle"/>
              <p:cNvSpPr/>
              <p:nvPr/>
            </p:nvSpPr>
            <p:spPr>
              <a:xfrm>
                <a:off x="0" y="10463"/>
                <a:ext cx="931033" cy="562909"/>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03" name="Rectangle"/>
              <p:cNvSpPr/>
              <p:nvPr/>
            </p:nvSpPr>
            <p:spPr>
              <a:xfrm>
                <a:off x="949081" y="10463"/>
                <a:ext cx="1035079" cy="562909"/>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04" name="Star"/>
              <p:cNvSpPr/>
              <p:nvPr/>
            </p:nvSpPr>
            <p:spPr>
              <a:xfrm>
                <a:off x="547736" y="0"/>
                <a:ext cx="791044" cy="752334"/>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grpSp>
      <p:sp>
        <p:nvSpPr>
          <p:cNvPr id="207" name="TextBox 2"/>
          <p:cNvSpPr txBox="1"/>
          <p:nvPr/>
        </p:nvSpPr>
        <p:spPr>
          <a:xfrm>
            <a:off x="778813" y="177751"/>
            <a:ext cx="5859819" cy="66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000">
                <a:solidFill>
                  <a:srgbClr val="FFFFFF"/>
                </a:solidFill>
                <a:latin typeface="Times New Roman"/>
                <a:ea typeface="Times New Roman"/>
                <a:cs typeface="Times New Roman"/>
                <a:sym typeface="Times New Roman"/>
              </a:defRPr>
            </a:lvl1pPr>
          </a:lstStyle>
          <a:p>
            <a:r>
              <a:t>Resident Insurance Program</a:t>
            </a:r>
          </a:p>
        </p:txBody>
      </p:sp>
      <p:sp>
        <p:nvSpPr>
          <p:cNvPr id="208" name="TextBox 5"/>
          <p:cNvSpPr txBox="1"/>
          <p:nvPr/>
        </p:nvSpPr>
        <p:spPr>
          <a:xfrm>
            <a:off x="801970" y="691274"/>
            <a:ext cx="4721531" cy="482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a:solidFill>
                  <a:srgbClr val="FFFFFF"/>
                </a:solidFill>
                <a:latin typeface="Times New Roman"/>
                <a:ea typeface="Times New Roman"/>
                <a:cs typeface="Times New Roman"/>
                <a:sym typeface="Times New Roman"/>
              </a:defRPr>
            </a:lvl1pPr>
          </a:lstStyle>
          <a:p>
            <a:r>
              <a:t>Dental Insurance</a:t>
            </a:r>
          </a:p>
        </p:txBody>
      </p:sp>
      <p:sp>
        <p:nvSpPr>
          <p:cNvPr id="212" name="Date Placeholder 6"/>
          <p:cNvSpPr txBox="1"/>
          <p:nvPr/>
        </p:nvSpPr>
        <p:spPr>
          <a:xfrm>
            <a:off x="883919" y="6400415"/>
            <a:ext cx="2651762"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endParaRPr dirty="0"/>
          </a:p>
        </p:txBody>
      </p:sp>
      <p:sp>
        <p:nvSpPr>
          <p:cNvPr id="213" name="Slide Number Placeholder 7"/>
          <p:cNvSpPr txBox="1">
            <a:spLocks noGrp="1"/>
          </p:cNvSpPr>
          <p:nvPr>
            <p:ph type="sldNum" sz="quarter" idx="4294967295"/>
          </p:nvPr>
        </p:nvSpPr>
        <p:spPr>
          <a:xfrm>
            <a:off x="11169739" y="6404292"/>
            <a:ext cx="184059"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3" name="TMAIT_TT2024_8.mp3">
            <a:hlinkClick r:id="" action="ppaction://media"/>
            <a:extLst>
              <a:ext uri="{FF2B5EF4-FFF2-40B4-BE49-F238E27FC236}">
                <a16:creationId xmlns:a16="http://schemas.microsoft.com/office/drawing/2014/main" id="{5DE69B0A-6DE0-D3FB-2BCE-FBBA9F7A9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332860"/>
            <a:ext cx="502540" cy="502540"/>
          </a:xfrm>
          <a:prstGeom prst="rect">
            <a:avLst/>
          </a:prstGeom>
        </p:spPr>
      </p:pic>
      <p:pic>
        <p:nvPicPr>
          <p:cNvPr id="4" name="TMAIT_TT2024_8.mp3">
            <a:hlinkClick r:id="" action="ppaction://media"/>
            <a:extLst>
              <a:ext uri="{FF2B5EF4-FFF2-40B4-BE49-F238E27FC236}">
                <a16:creationId xmlns:a16="http://schemas.microsoft.com/office/drawing/2014/main" id="{45D4CBF3-651F-3086-B865-98F7D26F3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0815" y="6287641"/>
            <a:ext cx="502540" cy="502540"/>
          </a:xfrm>
          <a:prstGeom prst="rect">
            <a:avLst/>
          </a:prstGeom>
        </p:spPr>
      </p:pic>
      <p:pic>
        <p:nvPicPr>
          <p:cNvPr id="5" name="Picture 4">
            <a:extLst>
              <a:ext uri="{FF2B5EF4-FFF2-40B4-BE49-F238E27FC236}">
                <a16:creationId xmlns:a16="http://schemas.microsoft.com/office/drawing/2014/main" id="{037860F1-851B-CE82-0931-C4D0B00DA690}"/>
              </a:ext>
            </a:extLst>
          </p:cNvPr>
          <p:cNvPicPr>
            <a:picLocks noChangeAspect="1"/>
          </p:cNvPicPr>
          <p:nvPr/>
        </p:nvPicPr>
        <p:blipFill>
          <a:blip r:embed="rId5"/>
          <a:stretch>
            <a:fillRect/>
          </a:stretch>
        </p:blipFill>
        <p:spPr>
          <a:xfrm>
            <a:off x="2280705" y="1671392"/>
            <a:ext cx="8479850" cy="3906448"/>
          </a:xfrm>
          <a:prstGeom prst="rect">
            <a:avLst/>
          </a:prstGeom>
        </p:spPr>
      </p:pic>
    </p:spTree>
  </p:cSld>
  <p:clrMapOvr>
    <a:masterClrMapping/>
  </p:clrMapOvr>
  <p:transition spd="med" advTm="146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ubtitle 1"/>
          <p:cNvSpPr txBox="1">
            <a:spLocks noGrp="1"/>
          </p:cNvSpPr>
          <p:nvPr>
            <p:ph type="subTitle" idx="1"/>
          </p:nvPr>
        </p:nvSpPr>
        <p:spPr>
          <a:xfrm>
            <a:off x="4032794" y="1990337"/>
            <a:ext cx="7650531" cy="4393753"/>
          </a:xfrm>
          <a:prstGeom prst="rect">
            <a:avLst/>
          </a:prstGeom>
        </p:spPr>
        <p:txBody>
          <a:bodyPr/>
          <a:lstStyle/>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Your benefits start on your date of hire. </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TMAIT will pay 100% of the fellow/resident’s annual TMA and County Medical Society dues while enrolled in this program.</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Texas Tech will pay 100% of the premiums for the resident and enrolled dependents.</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Eligible dependents are spouse</a:t>
            </a:r>
            <a:r>
              <a:rPr lang="en-US" dirty="0"/>
              <a:t>/domestic partner</a:t>
            </a:r>
            <a:r>
              <a:rPr dirty="0"/>
              <a:t> and children (including adopted or step-children).  Dependents child age limits: Dental to age 26 and Life to age 25.</a:t>
            </a:r>
          </a:p>
          <a:p>
            <a:pPr marL="416051" indent="-416051" algn="l" defTabSz="832103">
              <a:spcBef>
                <a:spcPts val="900"/>
              </a:spcBef>
              <a:buSzPct val="100000"/>
              <a:buFont typeface="Times New Roman"/>
              <a:buChar char="➢"/>
              <a:defRPr sz="2100">
                <a:solidFill>
                  <a:srgbClr val="535353"/>
                </a:solidFill>
                <a:latin typeface="Times New Roman"/>
                <a:ea typeface="Times New Roman"/>
                <a:cs typeface="Times New Roman"/>
                <a:sym typeface="Times New Roman"/>
              </a:defRPr>
            </a:pPr>
            <a:r>
              <a:rPr dirty="0"/>
              <a:t>If you get married or acquire a child while covered under these benefit plans, it is best to add them within 31 days from the date acquired.</a:t>
            </a:r>
          </a:p>
        </p:txBody>
      </p:sp>
      <p:sp>
        <p:nvSpPr>
          <p:cNvPr id="216" name="TextBox 2"/>
          <p:cNvSpPr txBox="1"/>
          <p:nvPr/>
        </p:nvSpPr>
        <p:spPr>
          <a:xfrm>
            <a:off x="4476505" y="709396"/>
            <a:ext cx="7412213" cy="1260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4500" b="1">
                <a:solidFill>
                  <a:srgbClr val="C6221C"/>
                </a:solidFill>
                <a:latin typeface="Times New Roman"/>
                <a:ea typeface="Times New Roman"/>
                <a:cs typeface="Times New Roman"/>
                <a:sym typeface="Times New Roman"/>
              </a:defRPr>
            </a:lvl1pPr>
          </a:lstStyle>
          <a:p>
            <a:r>
              <a:t>Important benefit information for orientation</a:t>
            </a:r>
          </a:p>
        </p:txBody>
      </p:sp>
      <p:sp>
        <p:nvSpPr>
          <p:cNvPr id="218" name="Date Placeholder 3"/>
          <p:cNvSpPr txBox="1"/>
          <p:nvPr/>
        </p:nvSpPr>
        <p:spPr>
          <a:xfrm>
            <a:off x="883919" y="6404293"/>
            <a:ext cx="2651762"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888888"/>
                </a:solidFill>
              </a:defRPr>
            </a:lvl1pPr>
          </a:lstStyle>
          <a:p>
            <a:r>
              <a:t>10/31/2022</a:t>
            </a:r>
          </a:p>
        </p:txBody>
      </p:sp>
      <p:sp>
        <p:nvSpPr>
          <p:cNvPr id="219" name="Slide Number Placeholder 5"/>
          <p:cNvSpPr txBox="1">
            <a:spLocks noGrp="1"/>
          </p:cNvSpPr>
          <p:nvPr>
            <p:ph type="sldNum" sz="quarter" idx="4294967295"/>
          </p:nvPr>
        </p:nvSpPr>
        <p:spPr>
          <a:xfrm>
            <a:off x="11089817" y="6404292"/>
            <a:ext cx="263981" cy="269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grpSp>
        <p:nvGrpSpPr>
          <p:cNvPr id="223" name="Group"/>
          <p:cNvGrpSpPr/>
          <p:nvPr/>
        </p:nvGrpSpPr>
        <p:grpSpPr>
          <a:xfrm>
            <a:off x="3613650" y="3167"/>
            <a:ext cx="13273870" cy="854564"/>
            <a:chOff x="0" y="0"/>
            <a:chExt cx="13273868" cy="854562"/>
          </a:xfrm>
        </p:grpSpPr>
        <p:sp>
          <p:nvSpPr>
            <p:cNvPr id="220" name="Rectangle"/>
            <p:cNvSpPr/>
            <p:nvPr/>
          </p:nvSpPr>
          <p:spPr>
            <a:xfrm>
              <a:off x="0" y="11885"/>
              <a:ext cx="1057546" cy="639397"/>
            </a:xfrm>
            <a:prstGeom prst="rect">
              <a:avLst/>
            </a:prstGeom>
            <a:solidFill>
              <a:srgbClr val="0D2E74"/>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1" name="Rectangle"/>
            <p:cNvSpPr/>
            <p:nvPr/>
          </p:nvSpPr>
          <p:spPr>
            <a:xfrm>
              <a:off x="1078045" y="11885"/>
              <a:ext cx="12195824" cy="639397"/>
            </a:xfrm>
            <a:prstGeom prst="rect">
              <a:avLst/>
            </a:prstGeom>
            <a:solidFill>
              <a:srgbClr val="C9192F"/>
            </a:solidFill>
            <a:ln w="12700" cap="flat">
              <a:noFill/>
              <a:miter lim="400000"/>
            </a:ln>
            <a:effectLst/>
          </p:spPr>
          <p:txBody>
            <a:bodyPr wrap="square" lIns="45718" tIns="45718" rIns="45718" bIns="45718" numCol="1" anchor="ctr">
              <a:noAutofit/>
            </a:bodyPr>
            <a:lstStyle/>
            <a:p>
              <a:pPr algn="ctr" defTabSz="2129894">
                <a:defRPr sz="7800">
                  <a:solidFill>
                    <a:srgbClr val="FFFFFF"/>
                  </a:solidFill>
                  <a:latin typeface="Helvetica Neue Medium"/>
                  <a:ea typeface="Helvetica Neue Medium"/>
                  <a:cs typeface="Helvetica Neue Medium"/>
                  <a:sym typeface="Helvetica Neue Medium"/>
                </a:defRPr>
              </a:pPr>
              <a:endParaRPr/>
            </a:p>
          </p:txBody>
        </p:sp>
        <p:sp>
          <p:nvSpPr>
            <p:cNvPr id="222" name="Star"/>
            <p:cNvSpPr/>
            <p:nvPr/>
          </p:nvSpPr>
          <p:spPr>
            <a:xfrm>
              <a:off x="622163" y="0"/>
              <a:ext cx="898533" cy="854563"/>
            </a:xfrm>
            <a:prstGeom prst="star5">
              <a:avLst>
                <a:gd name="adj" fmla="val 19100"/>
                <a:gd name="hf" fmla="val 105146"/>
                <a:gd name="vf" fmla="val 110557"/>
              </a:avLst>
            </a:prstGeom>
            <a:solidFill>
              <a:srgbClr val="FFFFFF"/>
            </a:solidFill>
            <a:ln w="12700" cap="flat">
              <a:noFill/>
              <a:miter lim="400000"/>
            </a:ln>
            <a:effectLst/>
          </p:spPr>
          <p:txBody>
            <a:bodyPr wrap="square" lIns="45718" tIns="45718" rIns="45718" bIns="45718"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endParaRPr/>
            </a:p>
          </p:txBody>
        </p:sp>
      </p:grpSp>
      <p:pic>
        <p:nvPicPr>
          <p:cNvPr id="224" name="African_American_Female_Doc__244001017SM.jpeg" descr="African_American_Female_Doc__244001017SM.jpeg"/>
          <p:cNvPicPr>
            <a:picLocks noChangeAspect="1"/>
          </p:cNvPicPr>
          <p:nvPr/>
        </p:nvPicPr>
        <p:blipFill>
          <a:blip r:embed="rId4"/>
          <a:srcRect l="14614" r="47747"/>
          <a:stretch>
            <a:fillRect/>
          </a:stretch>
        </p:blipFill>
        <p:spPr>
          <a:xfrm>
            <a:off x="-44252" y="-15403"/>
            <a:ext cx="3871720" cy="6858017"/>
          </a:xfrm>
          <a:prstGeom prst="rect">
            <a:avLst/>
          </a:prstGeom>
          <a:ln w="12700">
            <a:miter lim="400000"/>
          </a:ln>
        </p:spPr>
      </p:pic>
      <p:pic>
        <p:nvPicPr>
          <p:cNvPr id="2" name="TMAIT_TT2024_9.mp3">
            <a:hlinkClick r:id="" action="ppaction://media"/>
            <a:extLst>
              <a:ext uri="{FF2B5EF4-FFF2-40B4-BE49-F238E27FC236}">
                <a16:creationId xmlns:a16="http://schemas.microsoft.com/office/drawing/2014/main" id="{7B427029-2FCB-1D01-DEE1-50E4BEC4EB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4004" y="6281587"/>
            <a:ext cx="514647" cy="514647"/>
          </a:xfrm>
          <a:prstGeom prst="rect">
            <a:avLst/>
          </a:prstGeom>
        </p:spPr>
      </p:pic>
    </p:spTree>
  </p:cSld>
  <p:clrMapOvr>
    <a:masterClrMapping/>
  </p:clrMapOvr>
  <p:transition spd="med" advTm="456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a57e811-4506-4808-9bee-71bc2cda5b09" xsi:nil="true"/>
    <lcf76f155ced4ddcb4097134ff3c332f xmlns="85bbc8af-3519-41f0-ab5b-ffcff580f46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29F1063C3F974895CDF36FA68AB181" ma:contentTypeVersion="18" ma:contentTypeDescription="Create a new document." ma:contentTypeScope="" ma:versionID="aa549393487991282533cc116d8018b0">
  <xsd:schema xmlns:xsd="http://www.w3.org/2001/XMLSchema" xmlns:xs="http://www.w3.org/2001/XMLSchema" xmlns:p="http://schemas.microsoft.com/office/2006/metadata/properties" xmlns:ns2="85bbc8af-3519-41f0-ab5b-ffcff580f467" xmlns:ns3="1a57e811-4506-4808-9bee-71bc2cda5b09" targetNamespace="http://schemas.microsoft.com/office/2006/metadata/properties" ma:root="true" ma:fieldsID="7b6ec818bd2c655c1f9f87c7b144de88" ns2:_="" ns3:_="">
    <xsd:import namespace="85bbc8af-3519-41f0-ab5b-ffcff580f467"/>
    <xsd:import namespace="1a57e811-4506-4808-9bee-71bc2cda5b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bbc8af-3519-41f0-ab5b-ffcff580f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6fd998-4922-4f17-95e3-6f2180121049"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57e811-4506-4808-9bee-71bc2cda5b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3411f5-883f-4eb2-8c1d-3383b5c7bf56}" ma:internalName="TaxCatchAll" ma:showField="CatchAllData" ma:web="1a57e811-4506-4808-9bee-71bc2cda5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099570-5386-46C1-93BA-E37A3624DE52}">
  <ds:schemaRefs>
    <ds:schemaRef ds:uri="http://schemas.microsoft.com/office/2006/metadata/properties"/>
    <ds:schemaRef ds:uri="http://schemas.microsoft.com/office/infopath/2007/PartnerControls"/>
    <ds:schemaRef ds:uri="1a57e811-4506-4808-9bee-71bc2cda5b09"/>
    <ds:schemaRef ds:uri="85bbc8af-3519-41f0-ab5b-ffcff580f467"/>
  </ds:schemaRefs>
</ds:datastoreItem>
</file>

<file path=customXml/itemProps2.xml><?xml version="1.0" encoding="utf-8"?>
<ds:datastoreItem xmlns:ds="http://schemas.openxmlformats.org/officeDocument/2006/customXml" ds:itemID="{CED67AE3-34E1-4FB8-B6D1-761A3222B279}">
  <ds:schemaRefs>
    <ds:schemaRef ds:uri="http://schemas.microsoft.com/sharepoint/v3/contenttype/forms"/>
  </ds:schemaRefs>
</ds:datastoreItem>
</file>

<file path=customXml/itemProps3.xml><?xml version="1.0" encoding="utf-8"?>
<ds:datastoreItem xmlns:ds="http://schemas.openxmlformats.org/officeDocument/2006/customXml" ds:itemID="{1581413F-2C99-402B-8DE5-674E280B75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bbc8af-3519-41f0-ab5b-ffcff580f467"/>
    <ds:schemaRef ds:uri="1a57e811-4506-4808-9bee-71bc2cda5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1506</TotalTime>
  <Words>1163</Words>
  <Application>Microsoft Office PowerPoint</Application>
  <PresentationFormat>Widescreen</PresentationFormat>
  <Paragraphs>135</Paragraphs>
  <Slides>15</Slides>
  <Notes>2</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Times</vt:lpstr>
      <vt:lpstr>Times New Roman</vt:lpstr>
      <vt:lpstr>Zapf Dingbats</vt:lpstr>
      <vt:lpstr>Office Theme</vt:lpstr>
      <vt:lpstr>PowerPoint Presentation</vt:lpstr>
      <vt:lpstr>COVID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Silverman</dc:creator>
  <cp:lastModifiedBy>Stacy Denton</cp:lastModifiedBy>
  <cp:revision>10</cp:revision>
  <dcterms:modified xsi:type="dcterms:W3CDTF">2024-08-19T16:36:05Z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0x0101009729F1063C3F974895CDF36FA68AB181</vt:lpwstr>
  </property>
  <property fmtid="{D5CDD505-2E9C-101B-9397-08002B2CF9AE}" pid="3" name="MediaServiceImageTags">
    <vt:lpwstr/>
  </property>
</Properties>
</file>